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315" r:id="rId2"/>
    <p:sldId id="324" r:id="rId3"/>
    <p:sldId id="325" r:id="rId4"/>
    <p:sldId id="326" r:id="rId5"/>
    <p:sldId id="317" r:id="rId6"/>
    <p:sldId id="318" r:id="rId7"/>
    <p:sldId id="320" r:id="rId8"/>
    <p:sldId id="321" r:id="rId9"/>
    <p:sldId id="322" r:id="rId10"/>
    <p:sldId id="323" r:id="rId11"/>
    <p:sldId id="302" r:id="rId12"/>
  </p:sldIdLst>
  <p:sldSz cx="12192000" cy="6858000"/>
  <p:notesSz cx="6797675" cy="9926638"/>
  <p:embeddedFontLst>
    <p:embeddedFont>
      <p:font typeface="Arial Black" panose="020B0A04020102020204" pitchFamily="34" charset="0"/>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tion par défaut" id="{E93E841A-90EC-476E-8088-94E4F846FBEC}">
          <p14:sldIdLst>
            <p14:sldId id="315"/>
            <p14:sldId id="324"/>
            <p14:sldId id="325"/>
            <p14:sldId id="326"/>
            <p14:sldId id="317"/>
            <p14:sldId id="318"/>
            <p14:sldId id="320"/>
            <p14:sldId id="321"/>
            <p14:sldId id="322"/>
            <p14:sldId id="323"/>
            <p14:sldId id="302"/>
          </p14:sldIdLst>
        </p14:section>
      </p14:sectionLst>
    </p:ex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3" roundtripDataSignature="AMtx7mhOaaT8rwbteBxQa+2AIkkBq3fo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E7B"/>
    <a:srgbClr val="2C2D7A"/>
    <a:srgbClr val="82B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0BFFAE-54FD-43EA-A2A9-2FA48D41D900}">
  <a:tblStyle styleId="{B60BFFAE-54FD-43EA-A2A9-2FA48D41D90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9" d="100"/>
          <a:sy n="119" d="100"/>
        </p:scale>
        <p:origin x="1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customschemas.google.com/relationships/presentationmetadata" Target="metadata"/><Relationship Id="rId5" Type="http://schemas.openxmlformats.org/officeDocument/2006/relationships/slide" Target="slides/slide4.xml"/><Relationship Id="rId57"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5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a2consult-my.sharepoint.com/personal/marceau_chanier_a2consulting_fr/Documents/Diagrammes%20Observatoi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2consult-my.sharepoint.com/personal/marceau_chanier_a2consulting_fr/Documents/Diagrammes%20Observatoi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2consult-my.sharepoint.com/personal/marceau_chanier_a2consulting_fr/Documents/Diagrammes%20Observatoi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2consult-my.sharepoint.com/personal/marceau_chanier_a2consulting_fr/Documents/Diagrammes%20Observatoi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2consult-my.sharepoint.com/personal/marceau_chanier_a2consulting_fr/Documents/Diagrammes%20Observatoir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2consult-my.sharepoint.com/personal/marceau_chanier_a2consulting_fr/Documents/Diagrammes%20Observatoir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2consult-my.sharepoint.com/personal/marceau_chanier_a2consulting_fr/Documents/Diagrammes%20Observatoire.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fr-FR" sz="1400" b="1">
                <a:solidFill>
                  <a:schemeClr val="tx1"/>
                </a:solidFill>
              </a:rPr>
              <a:t>Fournisseurs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740"/>
              </a:solidFill>
              <a:ln>
                <a:noFill/>
              </a:ln>
              <a:effectLst/>
            </c:spPr>
            <c:extLst>
              <c:ext xmlns:c16="http://schemas.microsoft.com/office/drawing/2014/chart" uri="{C3380CC4-5D6E-409C-BE32-E72D297353CC}">
                <c16:uniqueId val="{00000001-D4F4-4513-A90F-ED768749D149}"/>
              </c:ext>
            </c:extLst>
          </c:dPt>
          <c:dPt>
            <c:idx val="1"/>
            <c:invertIfNegative val="0"/>
            <c:bubble3D val="0"/>
            <c:spPr>
              <a:solidFill>
                <a:srgbClr val="ED7D31"/>
              </a:solidFill>
              <a:ln>
                <a:noFill/>
              </a:ln>
              <a:effectLst/>
            </c:spPr>
            <c:extLst>
              <c:ext xmlns:c16="http://schemas.microsoft.com/office/drawing/2014/chart" uri="{C3380CC4-5D6E-409C-BE32-E72D297353CC}">
                <c16:uniqueId val="{00000003-D4F4-4513-A90F-ED768749D149}"/>
              </c:ext>
            </c:extLst>
          </c:dPt>
          <c:dPt>
            <c:idx val="2"/>
            <c:invertIfNegative val="0"/>
            <c:bubble3D val="0"/>
            <c:spPr>
              <a:solidFill>
                <a:srgbClr val="82BDEB"/>
              </a:solidFill>
              <a:ln>
                <a:noFill/>
              </a:ln>
              <a:effectLst/>
            </c:spPr>
            <c:extLst>
              <c:ext xmlns:c16="http://schemas.microsoft.com/office/drawing/2014/chart" uri="{C3380CC4-5D6E-409C-BE32-E72D297353CC}">
                <c16:uniqueId val="{00000005-D4F4-4513-A90F-ED768749D149}"/>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Feuil1!$B$30:$B$32</c:f>
              <c:strCache>
                <c:ptCount val="3"/>
                <c:pt idx="0">
                  <c:v>Ensemble 2019</c:v>
                </c:pt>
                <c:pt idx="1">
                  <c:v>Ensemble 2021</c:v>
                </c:pt>
                <c:pt idx="2">
                  <c:v>Ensemble 2023</c:v>
                </c:pt>
              </c:strCache>
            </c:strRef>
          </c:cat>
          <c:val>
            <c:numRef>
              <c:f>Feuil1!$C$30:$C$32</c:f>
              <c:numCache>
                <c:formatCode>General</c:formatCode>
                <c:ptCount val="3"/>
                <c:pt idx="0">
                  <c:v>19490</c:v>
                </c:pt>
                <c:pt idx="1">
                  <c:v>14066</c:v>
                </c:pt>
                <c:pt idx="2">
                  <c:v>12680</c:v>
                </c:pt>
              </c:numCache>
            </c:numRef>
          </c:val>
          <c:extLst>
            <c:ext xmlns:c16="http://schemas.microsoft.com/office/drawing/2014/chart" uri="{C3380CC4-5D6E-409C-BE32-E72D297353CC}">
              <c16:uniqueId val="{00000006-D4F4-4513-A90F-ED768749D149}"/>
            </c:ext>
          </c:extLst>
        </c:ser>
        <c:dLbls>
          <c:showLegendKey val="0"/>
          <c:showVal val="0"/>
          <c:showCatName val="0"/>
          <c:showSerName val="0"/>
          <c:showPercent val="0"/>
          <c:showBubbleSize val="0"/>
        </c:dLbls>
        <c:gapWidth val="250"/>
        <c:overlap val="-27"/>
        <c:axId val="705509504"/>
        <c:axId val="407689696"/>
      </c:barChart>
      <c:catAx>
        <c:axId val="70550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7689696"/>
        <c:crosses val="autoZero"/>
        <c:auto val="1"/>
        <c:lblAlgn val="ctr"/>
        <c:lblOffset val="100"/>
        <c:noMultiLvlLbl val="0"/>
      </c:catAx>
      <c:valAx>
        <c:axId val="407689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5509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fr-FR" sz="1400" b="1">
                <a:solidFill>
                  <a:schemeClr val="tx1"/>
                </a:solidFill>
              </a:rPr>
              <a:t>Réponses complètes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740"/>
              </a:solidFill>
              <a:ln>
                <a:noFill/>
              </a:ln>
              <a:effectLst/>
            </c:spPr>
            <c:extLst>
              <c:ext xmlns:c16="http://schemas.microsoft.com/office/drawing/2014/chart" uri="{C3380CC4-5D6E-409C-BE32-E72D297353CC}">
                <c16:uniqueId val="{00000001-9179-4512-9F0A-98696FC65D54}"/>
              </c:ext>
            </c:extLst>
          </c:dPt>
          <c:dPt>
            <c:idx val="1"/>
            <c:invertIfNegative val="0"/>
            <c:bubble3D val="0"/>
            <c:spPr>
              <a:solidFill>
                <a:srgbClr val="ED7D31"/>
              </a:solidFill>
              <a:ln>
                <a:noFill/>
              </a:ln>
              <a:effectLst/>
            </c:spPr>
            <c:extLst>
              <c:ext xmlns:c16="http://schemas.microsoft.com/office/drawing/2014/chart" uri="{C3380CC4-5D6E-409C-BE32-E72D297353CC}">
                <c16:uniqueId val="{00000003-9179-4512-9F0A-98696FC65D54}"/>
              </c:ext>
            </c:extLst>
          </c:dPt>
          <c:dPt>
            <c:idx val="2"/>
            <c:invertIfNegative val="0"/>
            <c:bubble3D val="0"/>
            <c:spPr>
              <a:solidFill>
                <a:srgbClr val="82BDEB"/>
              </a:solidFill>
              <a:ln>
                <a:noFill/>
              </a:ln>
              <a:effectLst/>
            </c:spPr>
            <c:extLst>
              <c:ext xmlns:c16="http://schemas.microsoft.com/office/drawing/2014/chart" uri="{C3380CC4-5D6E-409C-BE32-E72D297353CC}">
                <c16:uniqueId val="{00000005-9179-4512-9F0A-98696FC65D54}"/>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Feuil1!$B$36:$B$38</c:f>
              <c:strCache>
                <c:ptCount val="3"/>
                <c:pt idx="0">
                  <c:v>Ensemble 2019</c:v>
                </c:pt>
                <c:pt idx="1">
                  <c:v>Ensemble 2021</c:v>
                </c:pt>
                <c:pt idx="2">
                  <c:v>Ensemble 2023</c:v>
                </c:pt>
              </c:strCache>
            </c:strRef>
          </c:cat>
          <c:val>
            <c:numRef>
              <c:f>Feuil1!$C$36:$C$38</c:f>
              <c:numCache>
                <c:formatCode>General</c:formatCode>
                <c:ptCount val="3"/>
                <c:pt idx="0">
                  <c:v>2630</c:v>
                </c:pt>
                <c:pt idx="1">
                  <c:v>2251</c:v>
                </c:pt>
                <c:pt idx="2">
                  <c:v>1973</c:v>
                </c:pt>
              </c:numCache>
            </c:numRef>
          </c:val>
          <c:extLst>
            <c:ext xmlns:c16="http://schemas.microsoft.com/office/drawing/2014/chart" uri="{C3380CC4-5D6E-409C-BE32-E72D297353CC}">
              <c16:uniqueId val="{00000006-9179-4512-9F0A-98696FC65D54}"/>
            </c:ext>
          </c:extLst>
        </c:ser>
        <c:dLbls>
          <c:showLegendKey val="0"/>
          <c:showVal val="0"/>
          <c:showCatName val="0"/>
          <c:showSerName val="0"/>
          <c:showPercent val="0"/>
          <c:showBubbleSize val="0"/>
        </c:dLbls>
        <c:gapWidth val="219"/>
        <c:overlap val="-27"/>
        <c:axId val="604038207"/>
        <c:axId val="612605920"/>
      </c:barChart>
      <c:catAx>
        <c:axId val="604038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2605920"/>
        <c:crosses val="autoZero"/>
        <c:auto val="1"/>
        <c:lblAlgn val="ctr"/>
        <c:lblOffset val="100"/>
        <c:noMultiLvlLbl val="0"/>
      </c:catAx>
      <c:valAx>
        <c:axId val="61260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04038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err="1">
                <a:solidFill>
                  <a:schemeClr val="tx1"/>
                </a:solidFill>
              </a:rPr>
              <a:t>Taux</a:t>
            </a:r>
            <a:r>
              <a:rPr lang="en-US" sz="1400" b="1">
                <a:solidFill>
                  <a:schemeClr val="tx1"/>
                </a:solidFill>
              </a:rPr>
              <a:t> de participation</a:t>
            </a:r>
          </a:p>
          <a:p>
            <a:pPr>
              <a:defRPr sz="1400" b="1">
                <a:solidFill>
                  <a:schemeClr val="tx1"/>
                </a:solidFill>
              </a:defRPr>
            </a:pPr>
            <a:r>
              <a:rPr lang="en-US" sz="1100" b="1">
                <a:solidFill>
                  <a:schemeClr val="tx1"/>
                </a:solidFill>
              </a:rPr>
              <a:t>(</a:t>
            </a:r>
            <a:r>
              <a:rPr lang="en-US" sz="1100" b="1" err="1">
                <a:solidFill>
                  <a:schemeClr val="tx1"/>
                </a:solidFill>
              </a:rPr>
              <a:t>en</a:t>
            </a:r>
            <a:r>
              <a:rPr lang="en-US" sz="1100" b="1">
                <a:solidFill>
                  <a:schemeClr val="tx1"/>
                </a:solidFill>
              </a:rPr>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740"/>
              </a:solidFill>
              <a:ln>
                <a:noFill/>
              </a:ln>
              <a:effectLst/>
            </c:spPr>
            <c:extLst>
              <c:ext xmlns:c16="http://schemas.microsoft.com/office/drawing/2014/chart" uri="{C3380CC4-5D6E-409C-BE32-E72D297353CC}">
                <c16:uniqueId val="{00000001-BE0A-4022-B996-79015AF8766C}"/>
              </c:ext>
            </c:extLst>
          </c:dPt>
          <c:dPt>
            <c:idx val="1"/>
            <c:invertIfNegative val="0"/>
            <c:bubble3D val="0"/>
            <c:spPr>
              <a:solidFill>
                <a:srgbClr val="ED7D31"/>
              </a:solidFill>
              <a:ln>
                <a:noFill/>
              </a:ln>
              <a:effectLst/>
            </c:spPr>
            <c:extLst>
              <c:ext xmlns:c16="http://schemas.microsoft.com/office/drawing/2014/chart" uri="{C3380CC4-5D6E-409C-BE32-E72D297353CC}">
                <c16:uniqueId val="{00000003-BE0A-4022-B996-79015AF8766C}"/>
              </c:ext>
            </c:extLst>
          </c:dPt>
          <c:dPt>
            <c:idx val="2"/>
            <c:invertIfNegative val="0"/>
            <c:bubble3D val="0"/>
            <c:spPr>
              <a:solidFill>
                <a:srgbClr val="82BDEB"/>
              </a:solidFill>
              <a:ln>
                <a:noFill/>
              </a:ln>
              <a:effectLst/>
            </c:spPr>
            <c:extLst>
              <c:ext xmlns:c16="http://schemas.microsoft.com/office/drawing/2014/chart" uri="{C3380CC4-5D6E-409C-BE32-E72D297353CC}">
                <c16:uniqueId val="{00000005-BE0A-4022-B996-79015AF8766C}"/>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Feuil1!$B$42:$B$44</c:f>
              <c:strCache>
                <c:ptCount val="3"/>
                <c:pt idx="0">
                  <c:v>Ensemble 2019</c:v>
                </c:pt>
                <c:pt idx="1">
                  <c:v>Ensemble 2021</c:v>
                </c:pt>
                <c:pt idx="2">
                  <c:v>Ensemble 2023</c:v>
                </c:pt>
              </c:strCache>
            </c:strRef>
          </c:cat>
          <c:val>
            <c:numRef>
              <c:f>Feuil1!$C$42:$C$44</c:f>
              <c:numCache>
                <c:formatCode>General</c:formatCode>
                <c:ptCount val="3"/>
                <c:pt idx="0">
                  <c:v>13</c:v>
                </c:pt>
                <c:pt idx="1">
                  <c:v>16</c:v>
                </c:pt>
                <c:pt idx="2">
                  <c:v>16</c:v>
                </c:pt>
              </c:numCache>
            </c:numRef>
          </c:val>
          <c:extLst>
            <c:ext xmlns:c16="http://schemas.microsoft.com/office/drawing/2014/chart" uri="{C3380CC4-5D6E-409C-BE32-E72D297353CC}">
              <c16:uniqueId val="{00000006-BE0A-4022-B996-79015AF8766C}"/>
            </c:ext>
          </c:extLst>
        </c:ser>
        <c:dLbls>
          <c:showLegendKey val="0"/>
          <c:showVal val="0"/>
          <c:showCatName val="0"/>
          <c:showSerName val="0"/>
          <c:showPercent val="0"/>
          <c:showBubbleSize val="0"/>
        </c:dLbls>
        <c:gapWidth val="219"/>
        <c:overlap val="-27"/>
        <c:axId val="594675663"/>
        <c:axId val="594674223"/>
      </c:barChart>
      <c:catAx>
        <c:axId val="59467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4674223"/>
        <c:crosses val="autoZero"/>
        <c:auto val="1"/>
        <c:lblAlgn val="ctr"/>
        <c:lblOffset val="100"/>
        <c:noMultiLvlLbl val="0"/>
      </c:catAx>
      <c:valAx>
        <c:axId val="594674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467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63628771397702E-2"/>
          <c:y val="2.4182232587924797E-2"/>
          <c:w val="0.89509681978931066"/>
          <c:h val="0.83295510307706011"/>
        </c:manualLayout>
      </c:layout>
      <c:barChart>
        <c:barDir val="col"/>
        <c:grouping val="clustered"/>
        <c:varyColors val="0"/>
        <c:ser>
          <c:idx val="0"/>
          <c:order val="0"/>
          <c:spPr>
            <a:solidFill>
              <a:srgbClr val="FFC740"/>
            </a:solidFill>
            <a:ln>
              <a:noFill/>
            </a:ln>
            <a:effectLst/>
          </c:spPr>
          <c:invertIfNegative val="0"/>
          <c:dPt>
            <c:idx val="1"/>
            <c:invertIfNegative val="0"/>
            <c:bubble3D val="0"/>
            <c:spPr>
              <a:solidFill>
                <a:srgbClr val="ED7D31"/>
              </a:solidFill>
              <a:ln>
                <a:noFill/>
              </a:ln>
              <a:effectLst/>
            </c:spPr>
            <c:extLst>
              <c:ext xmlns:c16="http://schemas.microsoft.com/office/drawing/2014/chart" uri="{C3380CC4-5D6E-409C-BE32-E72D297353CC}">
                <c16:uniqueId val="{00000001-D20C-4151-A59D-2286AD57F0D3}"/>
              </c:ext>
            </c:extLst>
          </c:dPt>
          <c:dPt>
            <c:idx val="2"/>
            <c:invertIfNegative val="0"/>
            <c:bubble3D val="0"/>
            <c:spPr>
              <a:solidFill>
                <a:srgbClr val="82BDEB"/>
              </a:solidFill>
              <a:ln>
                <a:noFill/>
              </a:ln>
              <a:effectLst/>
            </c:spPr>
            <c:extLst>
              <c:ext xmlns:c16="http://schemas.microsoft.com/office/drawing/2014/chart" uri="{C3380CC4-5D6E-409C-BE32-E72D297353CC}">
                <c16:uniqueId val="{00000003-D20C-4151-A59D-2286AD57F0D3}"/>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'[Diagrammes Observatoire.xlsx]Feuil1'!$B$48:$B$50</c:f>
              <c:strCache>
                <c:ptCount val="3"/>
                <c:pt idx="0">
                  <c:v>Ensemble 2019</c:v>
                </c:pt>
                <c:pt idx="1">
                  <c:v>Ensemble 2021</c:v>
                </c:pt>
                <c:pt idx="2">
                  <c:v>Ensemble 2023</c:v>
                </c:pt>
              </c:strCache>
            </c:strRef>
          </c:cat>
          <c:val>
            <c:numRef>
              <c:f>'[Diagrammes Observatoire.xlsx]Feuil1'!$C$48:$C$50</c:f>
              <c:numCache>
                <c:formatCode>General</c:formatCode>
                <c:ptCount val="3"/>
                <c:pt idx="0">
                  <c:v>28</c:v>
                </c:pt>
                <c:pt idx="1">
                  <c:v>20</c:v>
                </c:pt>
                <c:pt idx="2">
                  <c:v>22</c:v>
                </c:pt>
              </c:numCache>
            </c:numRef>
          </c:val>
          <c:extLst>
            <c:ext xmlns:c16="http://schemas.microsoft.com/office/drawing/2014/chart" uri="{C3380CC4-5D6E-409C-BE32-E72D297353CC}">
              <c16:uniqueId val="{00000004-D20C-4151-A59D-2286AD57F0D3}"/>
            </c:ext>
          </c:extLst>
        </c:ser>
        <c:dLbls>
          <c:showLegendKey val="0"/>
          <c:showVal val="0"/>
          <c:showCatName val="0"/>
          <c:showSerName val="0"/>
          <c:showPercent val="0"/>
          <c:showBubbleSize val="0"/>
        </c:dLbls>
        <c:gapWidth val="219"/>
        <c:overlap val="-27"/>
        <c:axId val="1139203983"/>
        <c:axId val="1139204943"/>
      </c:barChart>
      <c:catAx>
        <c:axId val="1139203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9204943"/>
        <c:crosses val="autoZero"/>
        <c:auto val="1"/>
        <c:lblAlgn val="ctr"/>
        <c:lblOffset val="100"/>
        <c:noMultiLvlLbl val="0"/>
      </c:catAx>
      <c:valAx>
        <c:axId val="1139204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9203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explosion val="2"/>
            <c:spPr>
              <a:solidFill>
                <a:srgbClr val="2C2E7B"/>
              </a:solidFill>
              <a:ln w="19050">
                <a:noFill/>
              </a:ln>
              <a:effectLst/>
            </c:spPr>
            <c:extLst>
              <c:ext xmlns:c16="http://schemas.microsoft.com/office/drawing/2014/chart" uri="{C3380CC4-5D6E-409C-BE32-E72D297353CC}">
                <c16:uniqueId val="{00000001-52EB-4C54-B50D-8B90D7CEEF41}"/>
              </c:ext>
            </c:extLst>
          </c:dPt>
          <c:dPt>
            <c:idx val="1"/>
            <c:bubble3D val="0"/>
            <c:spPr>
              <a:solidFill>
                <a:srgbClr val="82BDEB"/>
              </a:solidFill>
              <a:ln w="19050">
                <a:noFill/>
              </a:ln>
              <a:effectLst/>
            </c:spPr>
            <c:extLst>
              <c:ext xmlns:c16="http://schemas.microsoft.com/office/drawing/2014/chart" uri="{C3380CC4-5D6E-409C-BE32-E72D297353CC}">
                <c16:uniqueId val="{00000003-52EB-4C54-B50D-8B90D7CEEF41}"/>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'[Diagrammes Observatoire.xlsx]Feuil1'!$B$56:$B$57</c:f>
              <c:strCache>
                <c:ptCount val="2"/>
                <c:pt idx="0">
                  <c:v>Grands comptes sans plan d'action</c:v>
                </c:pt>
                <c:pt idx="1">
                  <c:v>Grands comptes avec plan d'action</c:v>
                </c:pt>
              </c:strCache>
            </c:strRef>
          </c:cat>
          <c:val>
            <c:numRef>
              <c:f>'[Diagrammes Observatoire.xlsx]Feuil1'!$C$56:$C$57</c:f>
              <c:numCache>
                <c:formatCode>General</c:formatCode>
                <c:ptCount val="2"/>
                <c:pt idx="0">
                  <c:v>9</c:v>
                </c:pt>
                <c:pt idx="1">
                  <c:v>13</c:v>
                </c:pt>
              </c:numCache>
            </c:numRef>
          </c:val>
          <c:extLst>
            <c:ext xmlns:c16="http://schemas.microsoft.com/office/drawing/2014/chart" uri="{C3380CC4-5D6E-409C-BE32-E72D297353CC}">
              <c16:uniqueId val="{00000004-52EB-4C54-B50D-8B90D7CEEF4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fr-FR" b="1">
                <a:solidFill>
                  <a:schemeClr val="tx1"/>
                </a:solidFill>
              </a:rPr>
              <a:t>Taux de satisfaction moyen des PME</a:t>
            </a:r>
          </a:p>
          <a:p>
            <a:pPr>
              <a:defRPr b="1">
                <a:solidFill>
                  <a:schemeClr val="tx1"/>
                </a:solidFill>
              </a:defRPr>
            </a:pPr>
            <a:r>
              <a:rPr lang="fr-FR" sz="1100" b="1">
                <a:solidFill>
                  <a:schemeClr val="tx1"/>
                </a:solidFill>
              </a:rPr>
              <a:t>(en</a:t>
            </a:r>
            <a:r>
              <a:rPr lang="fr-FR" sz="1100" b="1" baseline="0">
                <a:solidFill>
                  <a:schemeClr val="tx1"/>
                </a:solidFill>
              </a:rPr>
              <a:t> %)</a:t>
            </a:r>
            <a:endParaRPr lang="fr-FR" sz="1100"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1">
                <a:lumMod val="65000"/>
                <a:lumOff val="35000"/>
              </a:schemeClr>
            </a:solidFill>
            <a:ln>
              <a:noFill/>
            </a:ln>
            <a:effectLst/>
          </c:spPr>
          <c:invertIfNegative val="0"/>
          <c:dPt>
            <c:idx val="0"/>
            <c:invertIfNegative val="0"/>
            <c:bubble3D val="0"/>
            <c:spPr>
              <a:solidFill>
                <a:srgbClr val="FFC740"/>
              </a:solidFill>
              <a:ln>
                <a:noFill/>
              </a:ln>
              <a:effectLst/>
            </c:spPr>
            <c:extLst>
              <c:ext xmlns:c16="http://schemas.microsoft.com/office/drawing/2014/chart" uri="{C3380CC4-5D6E-409C-BE32-E72D297353CC}">
                <c16:uniqueId val="{00000001-3B57-43C7-AB53-57BA28A58DBB}"/>
              </c:ext>
            </c:extLst>
          </c:dPt>
          <c:dPt>
            <c:idx val="1"/>
            <c:invertIfNegative val="0"/>
            <c:bubble3D val="0"/>
            <c:spPr>
              <a:solidFill>
                <a:srgbClr val="ED7D31"/>
              </a:solidFill>
              <a:ln>
                <a:noFill/>
              </a:ln>
              <a:effectLst/>
            </c:spPr>
            <c:extLst>
              <c:ext xmlns:c16="http://schemas.microsoft.com/office/drawing/2014/chart" uri="{C3380CC4-5D6E-409C-BE32-E72D297353CC}">
                <c16:uniqueId val="{00000003-3B57-43C7-AB53-57BA28A58DBB}"/>
              </c:ext>
            </c:extLst>
          </c:dPt>
          <c:dPt>
            <c:idx val="2"/>
            <c:invertIfNegative val="0"/>
            <c:bubble3D val="0"/>
            <c:spPr>
              <a:solidFill>
                <a:srgbClr val="82BDEB"/>
              </a:solidFill>
              <a:ln>
                <a:noFill/>
              </a:ln>
              <a:effectLst/>
            </c:spPr>
            <c:extLst>
              <c:ext xmlns:c16="http://schemas.microsoft.com/office/drawing/2014/chart" uri="{C3380CC4-5D6E-409C-BE32-E72D297353CC}">
                <c16:uniqueId val="{00000005-3B57-43C7-AB53-57BA28A58DB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'[Diagrammes Observatoire.xlsx]Feuil1'!$B$20:$B$22</c:f>
              <c:strCache>
                <c:ptCount val="3"/>
                <c:pt idx="0">
                  <c:v>Ensemble 2019</c:v>
                </c:pt>
                <c:pt idx="1">
                  <c:v>Ensemble 2021</c:v>
                </c:pt>
                <c:pt idx="2">
                  <c:v>Ensemble 2023</c:v>
                </c:pt>
              </c:strCache>
            </c:strRef>
          </c:cat>
          <c:val>
            <c:numRef>
              <c:f>'[Diagrammes Observatoire.xlsx]Feuil1'!$C$20:$C$22</c:f>
              <c:numCache>
                <c:formatCode>General</c:formatCode>
                <c:ptCount val="3"/>
                <c:pt idx="0">
                  <c:v>62</c:v>
                </c:pt>
                <c:pt idx="1">
                  <c:v>66</c:v>
                </c:pt>
                <c:pt idx="2">
                  <c:v>68</c:v>
                </c:pt>
              </c:numCache>
            </c:numRef>
          </c:val>
          <c:extLst>
            <c:ext xmlns:c16="http://schemas.microsoft.com/office/drawing/2014/chart" uri="{C3380CC4-5D6E-409C-BE32-E72D297353CC}">
              <c16:uniqueId val="{00000006-3B57-43C7-AB53-57BA28A58DBB}"/>
            </c:ext>
          </c:extLst>
        </c:ser>
        <c:dLbls>
          <c:showLegendKey val="0"/>
          <c:showVal val="0"/>
          <c:showCatName val="0"/>
          <c:showSerName val="0"/>
          <c:showPercent val="0"/>
          <c:showBubbleSize val="0"/>
        </c:dLbls>
        <c:gapWidth val="250"/>
        <c:overlap val="-27"/>
        <c:axId val="729412000"/>
        <c:axId val="729412960"/>
      </c:barChart>
      <c:catAx>
        <c:axId val="729412000"/>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crossAx val="729412960"/>
        <c:crosses val="autoZero"/>
        <c:auto val="1"/>
        <c:lblAlgn val="ctr"/>
        <c:lblOffset val="100"/>
        <c:noMultiLvlLbl val="0"/>
      </c:catAx>
      <c:valAx>
        <c:axId val="72941296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US"/>
          </a:p>
        </c:txPr>
        <c:crossAx val="72941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solidFill>
                  <a:sysClr val="windowText" lastClr="000000"/>
                </a:solidFill>
                <a:latin typeface="Arial" panose="020B0604020202020204" pitchFamily="34" charset="0"/>
                <a:cs typeface="Arial" panose="020B0604020202020204" pitchFamily="34" charset="0"/>
              </a:rPr>
              <a:t>Notes</a:t>
            </a:r>
            <a:r>
              <a:rPr lang="fr-FR" b="1" baseline="0">
                <a:solidFill>
                  <a:sysClr val="windowText" lastClr="000000"/>
                </a:solidFill>
                <a:latin typeface="Arial" panose="020B0604020202020204" pitchFamily="34" charset="0"/>
                <a:cs typeface="Arial" panose="020B0604020202020204" pitchFamily="34" charset="0"/>
              </a:rPr>
              <a:t> globales de performance </a:t>
            </a:r>
          </a:p>
          <a:p>
            <a:pPr>
              <a:defRPr b="1"/>
            </a:pPr>
            <a:r>
              <a:rPr lang="fr-FR" b="1" baseline="0">
                <a:solidFill>
                  <a:sysClr val="windowText" lastClr="000000"/>
                </a:solidFill>
                <a:latin typeface="Arial" panose="020B0604020202020204" pitchFamily="34" charset="0"/>
                <a:cs typeface="Arial" panose="020B0604020202020204" pitchFamily="34" charset="0"/>
              </a:rPr>
              <a:t>des grands comptes</a:t>
            </a:r>
            <a:endParaRPr lang="fr-FR"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1">
                <a:lumMod val="75000"/>
                <a:lumOff val="25000"/>
              </a:schemeClr>
            </a:solidFill>
            <a:ln>
              <a:noFill/>
            </a:ln>
            <a:effectLst/>
          </c:spPr>
          <c:invertIfNegative val="0"/>
          <c:dPt>
            <c:idx val="0"/>
            <c:invertIfNegative val="0"/>
            <c:bubble3D val="0"/>
            <c:spPr>
              <a:solidFill>
                <a:srgbClr val="858585"/>
              </a:solidFill>
              <a:ln>
                <a:noFill/>
              </a:ln>
              <a:effectLst/>
            </c:spPr>
            <c:extLst>
              <c:ext xmlns:c16="http://schemas.microsoft.com/office/drawing/2014/chart" uri="{C3380CC4-5D6E-409C-BE32-E72D297353CC}">
                <c16:uniqueId val="{00000001-3688-48DA-8656-0BE492A027CB}"/>
              </c:ext>
            </c:extLst>
          </c:dPt>
          <c:dPt>
            <c:idx val="1"/>
            <c:invertIfNegative val="0"/>
            <c:bubble3D val="0"/>
            <c:spPr>
              <a:solidFill>
                <a:srgbClr val="FFC740"/>
              </a:solidFill>
              <a:ln>
                <a:noFill/>
              </a:ln>
              <a:effectLst/>
            </c:spPr>
            <c:extLst>
              <c:ext xmlns:c16="http://schemas.microsoft.com/office/drawing/2014/chart" uri="{C3380CC4-5D6E-409C-BE32-E72D297353CC}">
                <c16:uniqueId val="{00000003-3688-48DA-8656-0BE492A027CB}"/>
              </c:ext>
            </c:extLst>
          </c:dPt>
          <c:dPt>
            <c:idx val="2"/>
            <c:invertIfNegative val="0"/>
            <c:bubble3D val="0"/>
            <c:spPr>
              <a:solidFill>
                <a:srgbClr val="ED7D31"/>
              </a:solidFill>
              <a:ln>
                <a:noFill/>
              </a:ln>
              <a:effectLst/>
            </c:spPr>
            <c:extLst>
              <c:ext xmlns:c16="http://schemas.microsoft.com/office/drawing/2014/chart" uri="{C3380CC4-5D6E-409C-BE32-E72D297353CC}">
                <c16:uniqueId val="{00000005-3688-48DA-8656-0BE492A027CB}"/>
              </c:ext>
            </c:extLst>
          </c:dPt>
          <c:dPt>
            <c:idx val="3"/>
            <c:invertIfNegative val="0"/>
            <c:bubble3D val="0"/>
            <c:spPr>
              <a:solidFill>
                <a:srgbClr val="82BDEB"/>
              </a:solidFill>
              <a:ln>
                <a:noFill/>
              </a:ln>
              <a:effectLst/>
            </c:spPr>
            <c:extLst>
              <c:ext xmlns:c16="http://schemas.microsoft.com/office/drawing/2014/chart" uri="{C3380CC4-5D6E-409C-BE32-E72D297353CC}">
                <c16:uniqueId val="{00000007-3688-48DA-8656-0BE492A027CB}"/>
              </c:ext>
            </c:extLst>
          </c:dPt>
          <c:dPt>
            <c:idx val="4"/>
            <c:invertIfNegative val="0"/>
            <c:bubble3D val="0"/>
            <c:spPr>
              <a:solidFill>
                <a:srgbClr val="2C2E7B"/>
              </a:solidFill>
              <a:ln>
                <a:noFill/>
              </a:ln>
              <a:effectLst/>
            </c:spPr>
            <c:extLst>
              <c:ext xmlns:c16="http://schemas.microsoft.com/office/drawing/2014/chart" uri="{C3380CC4-5D6E-409C-BE32-E72D297353CC}">
                <c16:uniqueId val="{00000009-3688-48DA-8656-0BE492A027C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'[Diagrammes Observatoire.xlsx]Feuil1'!$B$145:$B$149</c:f>
              <c:strCache>
                <c:ptCount val="5"/>
                <c:pt idx="0">
                  <c:v>A+</c:v>
                </c:pt>
                <c:pt idx="1">
                  <c:v>A</c:v>
                </c:pt>
                <c:pt idx="2">
                  <c:v>B</c:v>
                </c:pt>
                <c:pt idx="3">
                  <c:v>B-</c:v>
                </c:pt>
                <c:pt idx="4">
                  <c:v>C</c:v>
                </c:pt>
              </c:strCache>
            </c:strRef>
          </c:cat>
          <c:val>
            <c:numRef>
              <c:f>'[Diagrammes Observatoire.xlsx]Feuil1'!$C$145:$C$149</c:f>
              <c:numCache>
                <c:formatCode>General</c:formatCode>
                <c:ptCount val="5"/>
                <c:pt idx="0">
                  <c:v>1</c:v>
                </c:pt>
                <c:pt idx="1">
                  <c:v>5</c:v>
                </c:pt>
                <c:pt idx="2">
                  <c:v>3</c:v>
                </c:pt>
                <c:pt idx="3">
                  <c:v>3</c:v>
                </c:pt>
                <c:pt idx="4">
                  <c:v>1</c:v>
                </c:pt>
              </c:numCache>
            </c:numRef>
          </c:val>
          <c:extLst>
            <c:ext xmlns:c16="http://schemas.microsoft.com/office/drawing/2014/chart" uri="{C3380CC4-5D6E-409C-BE32-E72D297353CC}">
              <c16:uniqueId val="{0000000A-3688-48DA-8656-0BE492A027CB}"/>
            </c:ext>
          </c:extLst>
        </c:ser>
        <c:dLbls>
          <c:showLegendKey val="0"/>
          <c:showVal val="0"/>
          <c:showCatName val="0"/>
          <c:showSerName val="0"/>
          <c:showPercent val="0"/>
          <c:showBubbleSize val="0"/>
        </c:dLbls>
        <c:gapWidth val="219"/>
        <c:overlap val="-27"/>
        <c:axId val="1389254319"/>
        <c:axId val="1389254799"/>
      </c:barChart>
      <c:catAx>
        <c:axId val="1389254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7F7F7F"/>
                </a:solidFill>
                <a:latin typeface="Arial" panose="020B0604020202020204" pitchFamily="34" charset="0"/>
                <a:ea typeface="+mn-ea"/>
                <a:cs typeface="Arial" panose="020B0604020202020204" pitchFamily="34" charset="0"/>
              </a:defRPr>
            </a:pPr>
            <a:endParaRPr lang="en-US"/>
          </a:p>
        </c:txPr>
        <c:crossAx val="1389254799"/>
        <c:crosses val="autoZero"/>
        <c:auto val="1"/>
        <c:lblAlgn val="ctr"/>
        <c:lblOffset val="100"/>
        <c:noMultiLvlLbl val="0"/>
      </c:catAx>
      <c:valAx>
        <c:axId val="1389254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US"/>
          </a:p>
        </c:txPr>
        <c:crossAx val="1389254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02" tIns="45676" rIns="91402" bIns="45676"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02" tIns="45676" rIns="91402" bIns="45676"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4"/>
          </a:xfrm>
          <a:prstGeom prst="rect">
            <a:avLst/>
          </a:prstGeom>
          <a:noFill/>
          <a:ln>
            <a:noFill/>
          </a:ln>
        </p:spPr>
        <p:txBody>
          <a:bodyPr spcFirstLastPara="1" wrap="square" lIns="91402" tIns="45676" rIns="91402" bIns="45676"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5"/>
            <a:ext cx="2945659" cy="498055"/>
          </a:xfrm>
          <a:prstGeom prst="rect">
            <a:avLst/>
          </a:prstGeom>
          <a:noFill/>
          <a:ln>
            <a:noFill/>
          </a:ln>
        </p:spPr>
        <p:txBody>
          <a:bodyPr spcFirstLastPara="1" wrap="square" lIns="91402" tIns="45676" rIns="91402" bIns="45676"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5"/>
            <a:ext cx="2945659" cy="498055"/>
          </a:xfrm>
          <a:prstGeom prst="rect">
            <a:avLst/>
          </a:prstGeom>
          <a:noFill/>
          <a:ln>
            <a:noFill/>
          </a:ln>
        </p:spPr>
        <p:txBody>
          <a:bodyPr spcFirstLastPara="1" wrap="square" lIns="91402" tIns="45676" rIns="91402" bIns="45676" anchor="b" anchorCtr="0">
            <a:noAutofit/>
          </a:bodyPr>
          <a:lstStyle/>
          <a:p>
            <a:pPr algn="r"/>
            <a:fld id="{00000000-1234-1234-1234-123412341234}" type="slidenum">
              <a:rPr lang="fr-FR" sz="1200" smtClean="0">
                <a:solidFill>
                  <a:schemeClr val="dk1"/>
                </a:solidFill>
                <a:latin typeface="Calibri"/>
                <a:ea typeface="Calibri"/>
                <a:cs typeface="Calibri"/>
                <a:sym typeface="Calibri"/>
              </a:rPr>
              <a:pPr algn="r"/>
              <a:t>‹N°›</a:t>
            </a:fld>
            <a:endParaRPr lang="fr-FR"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Participation PME (</a:t>
            </a:r>
            <a:r>
              <a:rPr lang="en-US" err="1"/>
              <a:t>graphes</a:t>
            </a:r>
            <a:r>
              <a:rPr lang="en-US"/>
              <a:t> 1, 2, 3) : </a:t>
            </a:r>
            <a:r>
              <a:rPr lang="en-US" err="1"/>
              <a:t>Baisse</a:t>
            </a:r>
            <a:r>
              <a:rPr lang="en-US"/>
              <a:t> de participation PME suite </a:t>
            </a:r>
            <a:r>
              <a:rPr lang="en-US" err="1"/>
              <a:t>recentrage</a:t>
            </a:r>
            <a:r>
              <a:rPr lang="en-US"/>
              <a:t> </a:t>
            </a:r>
            <a:r>
              <a:rPr lang="en-US" err="1"/>
              <a:t>Pacte</a:t>
            </a:r>
            <a:r>
              <a:rPr lang="en-US"/>
              <a:t> PME</a:t>
            </a:r>
          </a:p>
          <a:p>
            <a:r>
              <a:rPr lang="en-US" err="1"/>
              <a:t>Graphe</a:t>
            </a:r>
            <a:r>
              <a:rPr lang="en-US"/>
              <a:t> GC : </a:t>
            </a:r>
            <a:r>
              <a:rPr lang="en-US" err="1"/>
              <a:t>Redressement</a:t>
            </a:r>
            <a:r>
              <a:rPr lang="en-US"/>
              <a:t> </a:t>
            </a:r>
            <a:r>
              <a:rPr lang="en-US" err="1"/>
              <a:t>récent</a:t>
            </a:r>
            <a:r>
              <a:rPr lang="en-US"/>
              <a:t> de la participation des GC</a:t>
            </a:r>
          </a:p>
          <a:p>
            <a:r>
              <a:rPr lang="en-US" err="1"/>
              <a:t>Taux</a:t>
            </a:r>
            <a:r>
              <a:rPr lang="en-US"/>
              <a:t> de satisfaction/ </a:t>
            </a:r>
            <a:r>
              <a:rPr lang="en-US" err="1"/>
              <a:t>résultat</a:t>
            </a:r>
            <a:r>
              <a:rPr lang="en-US"/>
              <a:t> global (</a:t>
            </a:r>
            <a:r>
              <a:rPr lang="en-US" err="1"/>
              <a:t>graphe</a:t>
            </a:r>
            <a:r>
              <a:rPr lang="en-US"/>
              <a:t> slide 3) : </a:t>
            </a:r>
            <a:r>
              <a:rPr lang="en-US" err="1"/>
              <a:t>ça</a:t>
            </a:r>
            <a:r>
              <a:rPr lang="en-US"/>
              <a:t> </a:t>
            </a:r>
            <a:r>
              <a:rPr lang="en-US" err="1"/>
              <a:t>progresse</a:t>
            </a:r>
            <a:r>
              <a:rPr lang="en-US"/>
              <a:t> </a:t>
            </a:r>
            <a:r>
              <a:rPr lang="en-US" err="1"/>
              <a:t>d'année</a:t>
            </a:r>
            <a:r>
              <a:rPr lang="en-US"/>
              <a:t> </a:t>
            </a:r>
            <a:r>
              <a:rPr lang="en-US" err="1"/>
              <a:t>en</a:t>
            </a:r>
            <a:r>
              <a:rPr lang="en-US"/>
              <a:t> </a:t>
            </a:r>
            <a:r>
              <a:rPr lang="en-US" err="1"/>
              <a:t>année</a:t>
            </a:r>
            <a:r>
              <a:rPr lang="en-US"/>
              <a:t> - </a:t>
            </a:r>
            <a:r>
              <a:rPr lang="en-US" err="1"/>
              <a:t>l'obs</a:t>
            </a:r>
            <a:r>
              <a:rPr lang="en-US"/>
              <a:t> de </a:t>
            </a:r>
            <a:r>
              <a:rPr lang="en-US" err="1"/>
              <a:t>Pacte</a:t>
            </a:r>
            <a:r>
              <a:rPr lang="en-US"/>
              <a:t> PME </a:t>
            </a:r>
            <a:r>
              <a:rPr lang="en-US" err="1"/>
              <a:t>génère</a:t>
            </a:r>
            <a:r>
              <a:rPr lang="en-US"/>
              <a:t> un impact </a:t>
            </a:r>
            <a:r>
              <a:rPr lang="en-US" err="1"/>
              <a:t>positif</a:t>
            </a:r>
            <a:endParaRPr lang="en-US"/>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2</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0137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Participation PME (</a:t>
            </a:r>
            <a:r>
              <a:rPr lang="en-US" err="1"/>
              <a:t>graphes</a:t>
            </a:r>
            <a:r>
              <a:rPr lang="en-US"/>
              <a:t> 1, 2, 3) : </a:t>
            </a:r>
            <a:r>
              <a:rPr lang="en-US" err="1"/>
              <a:t>Baisse</a:t>
            </a:r>
            <a:r>
              <a:rPr lang="en-US"/>
              <a:t> de participation PME suite </a:t>
            </a:r>
            <a:r>
              <a:rPr lang="en-US" err="1"/>
              <a:t>recentrage</a:t>
            </a:r>
            <a:r>
              <a:rPr lang="en-US"/>
              <a:t> </a:t>
            </a:r>
            <a:r>
              <a:rPr lang="en-US" err="1"/>
              <a:t>Pacte</a:t>
            </a:r>
            <a:r>
              <a:rPr lang="en-US"/>
              <a:t> PME</a:t>
            </a:r>
          </a:p>
          <a:p>
            <a:r>
              <a:rPr lang="en-US" err="1"/>
              <a:t>Graphe</a:t>
            </a:r>
            <a:r>
              <a:rPr lang="en-US"/>
              <a:t> GC : </a:t>
            </a:r>
            <a:r>
              <a:rPr lang="en-US" err="1"/>
              <a:t>Redressement</a:t>
            </a:r>
            <a:r>
              <a:rPr lang="en-US"/>
              <a:t> </a:t>
            </a:r>
            <a:r>
              <a:rPr lang="en-US" err="1"/>
              <a:t>récent</a:t>
            </a:r>
            <a:r>
              <a:rPr lang="en-US"/>
              <a:t> de la participation des GC</a:t>
            </a:r>
          </a:p>
          <a:p>
            <a:r>
              <a:rPr lang="en-US" err="1"/>
              <a:t>Taux</a:t>
            </a:r>
            <a:r>
              <a:rPr lang="en-US"/>
              <a:t> de satisfaction/ </a:t>
            </a:r>
            <a:r>
              <a:rPr lang="en-US" err="1"/>
              <a:t>résultat</a:t>
            </a:r>
            <a:r>
              <a:rPr lang="en-US"/>
              <a:t> global (</a:t>
            </a:r>
            <a:r>
              <a:rPr lang="en-US" err="1"/>
              <a:t>graphe</a:t>
            </a:r>
            <a:r>
              <a:rPr lang="en-US"/>
              <a:t> slide 3) : </a:t>
            </a:r>
            <a:r>
              <a:rPr lang="en-US" err="1"/>
              <a:t>ça</a:t>
            </a:r>
            <a:r>
              <a:rPr lang="en-US"/>
              <a:t> </a:t>
            </a:r>
            <a:r>
              <a:rPr lang="en-US" err="1"/>
              <a:t>progresse</a:t>
            </a:r>
            <a:r>
              <a:rPr lang="en-US"/>
              <a:t> </a:t>
            </a:r>
            <a:r>
              <a:rPr lang="en-US" err="1"/>
              <a:t>d'année</a:t>
            </a:r>
            <a:r>
              <a:rPr lang="en-US"/>
              <a:t> </a:t>
            </a:r>
            <a:r>
              <a:rPr lang="en-US" err="1"/>
              <a:t>en</a:t>
            </a:r>
            <a:r>
              <a:rPr lang="en-US"/>
              <a:t> </a:t>
            </a:r>
            <a:r>
              <a:rPr lang="en-US" err="1"/>
              <a:t>année</a:t>
            </a:r>
            <a:r>
              <a:rPr lang="en-US"/>
              <a:t> - </a:t>
            </a:r>
            <a:r>
              <a:rPr lang="en-US" err="1"/>
              <a:t>l'obs</a:t>
            </a:r>
            <a:r>
              <a:rPr lang="en-US"/>
              <a:t> de </a:t>
            </a:r>
            <a:r>
              <a:rPr lang="en-US" err="1"/>
              <a:t>Pacte</a:t>
            </a:r>
            <a:r>
              <a:rPr lang="en-US"/>
              <a:t> PME </a:t>
            </a:r>
            <a:r>
              <a:rPr lang="en-US" err="1"/>
              <a:t>génère</a:t>
            </a:r>
            <a:r>
              <a:rPr lang="en-US"/>
              <a:t> un impact </a:t>
            </a:r>
            <a:r>
              <a:rPr lang="en-US" err="1"/>
              <a:t>positif</a:t>
            </a:r>
            <a:endParaRPr lang="en-US"/>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3</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026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Participation PME (</a:t>
            </a:r>
            <a:r>
              <a:rPr lang="en-US" err="1"/>
              <a:t>graphes</a:t>
            </a:r>
            <a:r>
              <a:rPr lang="en-US"/>
              <a:t> 1, 2, 3) : </a:t>
            </a:r>
            <a:r>
              <a:rPr lang="en-US" err="1"/>
              <a:t>Baisse</a:t>
            </a:r>
            <a:r>
              <a:rPr lang="en-US"/>
              <a:t> de participation PME suite </a:t>
            </a:r>
            <a:r>
              <a:rPr lang="en-US" err="1"/>
              <a:t>recentrage</a:t>
            </a:r>
            <a:r>
              <a:rPr lang="en-US"/>
              <a:t> </a:t>
            </a:r>
            <a:r>
              <a:rPr lang="en-US" err="1"/>
              <a:t>Pacte</a:t>
            </a:r>
            <a:r>
              <a:rPr lang="en-US"/>
              <a:t> PME</a:t>
            </a:r>
          </a:p>
          <a:p>
            <a:r>
              <a:rPr lang="en-US" err="1"/>
              <a:t>Graphe</a:t>
            </a:r>
            <a:r>
              <a:rPr lang="en-US"/>
              <a:t> GC : </a:t>
            </a:r>
            <a:r>
              <a:rPr lang="en-US" err="1"/>
              <a:t>Redressement</a:t>
            </a:r>
            <a:r>
              <a:rPr lang="en-US"/>
              <a:t> </a:t>
            </a:r>
            <a:r>
              <a:rPr lang="en-US" err="1"/>
              <a:t>récent</a:t>
            </a:r>
            <a:r>
              <a:rPr lang="en-US"/>
              <a:t> de la participation des GC</a:t>
            </a:r>
          </a:p>
          <a:p>
            <a:r>
              <a:rPr lang="en-US" err="1"/>
              <a:t>Taux</a:t>
            </a:r>
            <a:r>
              <a:rPr lang="en-US"/>
              <a:t> de satisfaction/ </a:t>
            </a:r>
            <a:r>
              <a:rPr lang="en-US" err="1"/>
              <a:t>résultat</a:t>
            </a:r>
            <a:r>
              <a:rPr lang="en-US"/>
              <a:t> global (</a:t>
            </a:r>
            <a:r>
              <a:rPr lang="en-US" err="1"/>
              <a:t>graphe</a:t>
            </a:r>
            <a:r>
              <a:rPr lang="en-US"/>
              <a:t> slide 3) : </a:t>
            </a:r>
            <a:r>
              <a:rPr lang="en-US" err="1"/>
              <a:t>ça</a:t>
            </a:r>
            <a:r>
              <a:rPr lang="en-US"/>
              <a:t> </a:t>
            </a:r>
            <a:r>
              <a:rPr lang="en-US" err="1"/>
              <a:t>progresse</a:t>
            </a:r>
            <a:r>
              <a:rPr lang="en-US"/>
              <a:t> </a:t>
            </a:r>
            <a:r>
              <a:rPr lang="en-US" err="1"/>
              <a:t>d'année</a:t>
            </a:r>
            <a:r>
              <a:rPr lang="en-US"/>
              <a:t> </a:t>
            </a:r>
            <a:r>
              <a:rPr lang="en-US" err="1"/>
              <a:t>en</a:t>
            </a:r>
            <a:r>
              <a:rPr lang="en-US"/>
              <a:t> </a:t>
            </a:r>
            <a:r>
              <a:rPr lang="en-US" err="1"/>
              <a:t>année</a:t>
            </a:r>
            <a:r>
              <a:rPr lang="en-US"/>
              <a:t> - </a:t>
            </a:r>
            <a:r>
              <a:rPr lang="en-US" err="1"/>
              <a:t>l'obs</a:t>
            </a:r>
            <a:r>
              <a:rPr lang="en-US"/>
              <a:t> de </a:t>
            </a:r>
            <a:r>
              <a:rPr lang="en-US" err="1"/>
              <a:t>Pacte</a:t>
            </a:r>
            <a:r>
              <a:rPr lang="en-US"/>
              <a:t> PME </a:t>
            </a:r>
            <a:r>
              <a:rPr lang="en-US" err="1"/>
              <a:t>génère</a:t>
            </a:r>
            <a:r>
              <a:rPr lang="en-US"/>
              <a:t> un impact </a:t>
            </a:r>
            <a:r>
              <a:rPr lang="en-US" err="1"/>
              <a:t>positif</a:t>
            </a:r>
            <a:endParaRPr lang="en-US"/>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4</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021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2 </a:t>
            </a:r>
            <a:r>
              <a:rPr lang="en-US" err="1"/>
              <a:t>thèmatiques</a:t>
            </a:r>
            <a:r>
              <a:rPr lang="en-US"/>
              <a:t> mal </a:t>
            </a:r>
            <a:r>
              <a:rPr lang="en-US" err="1"/>
              <a:t>notées</a:t>
            </a:r>
            <a:r>
              <a:rPr lang="en-US"/>
              <a:t> qui </a:t>
            </a:r>
            <a:r>
              <a:rPr lang="en-US" err="1"/>
              <a:t>touchent</a:t>
            </a:r>
            <a:r>
              <a:rPr lang="en-US"/>
              <a:t> au </a:t>
            </a:r>
            <a:r>
              <a:rPr lang="en-US" err="1"/>
              <a:t>dvpt</a:t>
            </a:r>
            <a:r>
              <a:rPr lang="en-US"/>
              <a:t> du business du </a:t>
            </a:r>
            <a:r>
              <a:rPr lang="en-US" err="1"/>
              <a:t>fournisseur</a:t>
            </a:r>
            <a:r>
              <a:rPr lang="en-US"/>
              <a:t> (les 2 </a:t>
            </a:r>
            <a:r>
              <a:rPr lang="en-US" err="1"/>
              <a:t>derniers</a:t>
            </a:r>
            <a:r>
              <a:rPr lang="en-US"/>
              <a:t> du tableau) : les PME </a:t>
            </a:r>
            <a:r>
              <a:rPr lang="en-US" err="1"/>
              <a:t>considèrent</a:t>
            </a:r>
            <a:r>
              <a:rPr lang="en-US"/>
              <a:t> que les GC ne les </a:t>
            </a:r>
            <a:r>
              <a:rPr lang="en-US" err="1"/>
              <a:t>aident</a:t>
            </a:r>
            <a:r>
              <a:rPr lang="en-US"/>
              <a:t> pas </a:t>
            </a:r>
            <a:r>
              <a:rPr lang="en-US" err="1"/>
              <a:t>assez</a:t>
            </a:r>
            <a:r>
              <a:rPr lang="en-US"/>
              <a:t> à </a:t>
            </a:r>
            <a:r>
              <a:rPr lang="en-US" err="1"/>
              <a:t>grandir</a:t>
            </a:r>
            <a:r>
              <a:rPr lang="en-US"/>
              <a:t>, faire du business</a:t>
            </a:r>
          </a:p>
          <a:p>
            <a:r>
              <a:rPr lang="en-US" err="1"/>
              <a:t>Mettre</a:t>
            </a:r>
            <a:r>
              <a:rPr lang="en-US"/>
              <a:t> + </a:t>
            </a:r>
            <a:r>
              <a:rPr lang="en-US" err="1"/>
              <a:t>en</a:t>
            </a:r>
            <a:r>
              <a:rPr lang="en-US"/>
              <a:t> relief les </a:t>
            </a:r>
            <a:r>
              <a:rPr lang="en-US" err="1"/>
              <a:t>thèmes</a:t>
            </a:r>
            <a:r>
              <a:rPr lang="en-US"/>
              <a:t> plus </a:t>
            </a:r>
            <a:r>
              <a:rPr lang="en-US" err="1"/>
              <a:t>faibles</a:t>
            </a:r>
            <a:r>
              <a:rPr lang="en-US"/>
              <a:t>, sur </a:t>
            </a:r>
            <a:r>
              <a:rPr lang="en-US" err="1"/>
              <a:t>lesquels</a:t>
            </a:r>
            <a:r>
              <a:rPr lang="en-US"/>
              <a:t> les </a:t>
            </a:r>
            <a:r>
              <a:rPr lang="en-US" err="1"/>
              <a:t>donneurs</a:t>
            </a:r>
            <a:r>
              <a:rPr lang="en-US"/>
              <a:t> </a:t>
            </a:r>
            <a:r>
              <a:rPr lang="en-US" err="1"/>
              <a:t>d'ordres</a:t>
            </a:r>
            <a:r>
              <a:rPr lang="en-US"/>
              <a:t> </a:t>
            </a:r>
            <a:r>
              <a:rPr lang="en-US" err="1"/>
              <a:t>doivent</a:t>
            </a:r>
            <a:r>
              <a:rPr lang="en-US"/>
              <a:t> </a:t>
            </a:r>
            <a:r>
              <a:rPr lang="en-US" err="1"/>
              <a:t>progresser</a:t>
            </a:r>
            <a:r>
              <a:rPr lang="en-US"/>
              <a:t> --&gt; </a:t>
            </a:r>
            <a:r>
              <a:rPr lang="en-US" err="1"/>
              <a:t>mettre</a:t>
            </a:r>
            <a:r>
              <a:rPr lang="en-US"/>
              <a:t> </a:t>
            </a:r>
            <a:r>
              <a:rPr lang="en-US" err="1"/>
              <a:t>picto</a:t>
            </a:r>
            <a:r>
              <a:rPr lang="en-US"/>
              <a:t> Attention + </a:t>
            </a:r>
            <a:r>
              <a:rPr lang="en-US" err="1"/>
              <a:t>encadré</a:t>
            </a:r>
            <a:r>
              <a:rPr lang="en-US"/>
              <a:t> </a:t>
            </a:r>
            <a:r>
              <a:rPr lang="en-US" err="1"/>
              <a:t>ou</a:t>
            </a:r>
            <a:r>
              <a:rPr lang="en-US"/>
              <a:t> </a:t>
            </a:r>
            <a:r>
              <a:rPr lang="en-US" err="1"/>
              <a:t>jouer</a:t>
            </a:r>
            <a:r>
              <a:rPr lang="en-US"/>
              <a:t> sur les couleurs de </a:t>
            </a:r>
            <a:r>
              <a:rPr lang="en-US" err="1"/>
              <a:t>trame</a:t>
            </a:r>
            <a:endParaRPr lang="en-US"/>
          </a:p>
          <a:p>
            <a:r>
              <a:rPr lang="en-US" err="1"/>
              <a:t>Commentaire</a:t>
            </a:r>
            <a:r>
              <a:rPr lang="en-US"/>
              <a:t> tableau : Impact </a:t>
            </a:r>
            <a:r>
              <a:rPr lang="en-US" err="1"/>
              <a:t>positif</a:t>
            </a:r>
            <a:r>
              <a:rPr lang="en-US"/>
              <a:t> du label RFAR qui tend à </a:t>
            </a:r>
            <a:r>
              <a:rPr lang="en-US" err="1"/>
              <a:t>tirer</a:t>
            </a:r>
            <a:r>
              <a:rPr lang="en-US"/>
              <a:t> les </a:t>
            </a:r>
            <a:r>
              <a:rPr lang="en-US" err="1"/>
              <a:t>appréciations</a:t>
            </a:r>
            <a:r>
              <a:rPr lang="en-US"/>
              <a:t> </a:t>
            </a:r>
            <a:r>
              <a:rPr lang="en-US" err="1"/>
              <a:t>vers</a:t>
            </a:r>
            <a:r>
              <a:rPr lang="en-US"/>
              <a:t> le haut</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5</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385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6</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777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RE + Contenu de base" userDrawn="1">
  <p:cSld name="COUVERTURE">
    <p:spTree>
      <p:nvGrpSpPr>
        <p:cNvPr id="1" name="Shape 15"/>
        <p:cNvGrpSpPr/>
        <p:nvPr/>
      </p:nvGrpSpPr>
      <p:grpSpPr>
        <a:xfrm>
          <a:off x="0" y="0"/>
          <a:ext cx="0" cy="0"/>
          <a:chOff x="0" y="0"/>
          <a:chExt cx="0" cy="0"/>
        </a:xfrm>
      </p:grpSpPr>
      <p:pic>
        <p:nvPicPr>
          <p:cNvPr id="5" name="Google Shape;14;p15">
            <a:extLst>
              <a:ext uri="{FF2B5EF4-FFF2-40B4-BE49-F238E27FC236}">
                <a16:creationId xmlns:a16="http://schemas.microsoft.com/office/drawing/2014/main" id="{8143EC1D-4574-2C3C-F6D7-44123AAAAA48}"/>
              </a:ext>
            </a:extLst>
          </p:cNvPr>
          <p:cNvPicPr preferRelativeResize="0"/>
          <p:nvPr userDrawn="1"/>
        </p:nvPicPr>
        <p:blipFill rotWithShape="1">
          <a:blip r:embed="rId2">
            <a:alphaModFix/>
          </a:blip>
          <a:srcRect/>
          <a:stretch/>
        </p:blipFill>
        <p:spPr>
          <a:xfrm>
            <a:off x="709919" y="1020958"/>
            <a:ext cx="3040441" cy="490217"/>
          </a:xfrm>
          <a:prstGeom prst="rect">
            <a:avLst/>
          </a:prstGeom>
          <a:noFill/>
          <a:ln>
            <a:noFill/>
          </a:ln>
        </p:spPr>
      </p:pic>
      <p:sp>
        <p:nvSpPr>
          <p:cNvPr id="2" name="Google Shape;49;g244a38d55d9_0_10">
            <a:extLst>
              <a:ext uri="{FF2B5EF4-FFF2-40B4-BE49-F238E27FC236}">
                <a16:creationId xmlns:a16="http://schemas.microsoft.com/office/drawing/2014/main" id="{803DD471-6084-B0A8-3CB1-357DBE041D99}"/>
              </a:ext>
            </a:extLst>
          </p:cNvPr>
          <p:cNvSpPr/>
          <p:nvPr userDrawn="1"/>
        </p:nvSpPr>
        <p:spPr>
          <a:xfrm>
            <a:off x="8797350" y="5238000"/>
            <a:ext cx="1618500" cy="1620000"/>
          </a:xfrm>
          <a:prstGeom prst="rect">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50;g244a38d55d9_0_10">
            <a:extLst>
              <a:ext uri="{FF2B5EF4-FFF2-40B4-BE49-F238E27FC236}">
                <a16:creationId xmlns:a16="http://schemas.microsoft.com/office/drawing/2014/main" id="{E6153F22-DD85-93B9-8FC6-D88E882E8ACA}"/>
              </a:ext>
            </a:extLst>
          </p:cNvPr>
          <p:cNvSpPr/>
          <p:nvPr userDrawn="1"/>
        </p:nvSpPr>
        <p:spPr>
          <a:xfrm>
            <a:off x="10573500" y="5237998"/>
            <a:ext cx="1618500" cy="162000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51;g244a38d55d9_0_10">
            <a:extLst>
              <a:ext uri="{FF2B5EF4-FFF2-40B4-BE49-F238E27FC236}">
                <a16:creationId xmlns:a16="http://schemas.microsoft.com/office/drawing/2014/main" id="{809248FA-0C72-62D0-C8C5-13F2D70AEA6C}"/>
              </a:ext>
            </a:extLst>
          </p:cNvPr>
          <p:cNvSpPr/>
          <p:nvPr userDrawn="1"/>
        </p:nvSpPr>
        <p:spPr>
          <a:xfrm>
            <a:off x="10573500" y="3460348"/>
            <a:ext cx="1618500" cy="1620000"/>
          </a:xfrm>
          <a:prstGeom prst="rect">
            <a:avLst/>
          </a:prstGeom>
          <a:solidFill>
            <a:schemeClr val="bg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 Contenu de base" preserve="1" userDrawn="1">
  <p:cSld name="1_TITRE + Contenu de base">
    <p:spTree>
      <p:nvGrpSpPr>
        <p:cNvPr id="1" name="Shape 15"/>
        <p:cNvGrpSpPr/>
        <p:nvPr/>
      </p:nvGrpSpPr>
      <p:grpSpPr>
        <a:xfrm>
          <a:off x="0" y="0"/>
          <a:ext cx="0" cy="0"/>
          <a:chOff x="0" y="0"/>
          <a:chExt cx="0" cy="0"/>
        </a:xfrm>
      </p:grpSpPr>
      <p:sp>
        <p:nvSpPr>
          <p:cNvPr id="16" name="Google Shape;16;p17"/>
          <p:cNvSpPr txBox="1">
            <a:spLocks noGrp="1"/>
          </p:cNvSpPr>
          <p:nvPr>
            <p:ph type="ftr" idx="11"/>
          </p:nvPr>
        </p:nvSpPr>
        <p:spPr>
          <a:xfrm>
            <a:off x="1856509" y="6356350"/>
            <a:ext cx="935181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Observatoire 2023-2024</a:t>
            </a:r>
            <a:endParaRPr/>
          </a:p>
        </p:txBody>
      </p:sp>
      <p:sp>
        <p:nvSpPr>
          <p:cNvPr id="17" name="Google Shape;17;p17"/>
          <p:cNvSpPr txBox="1">
            <a:spLocks noGrp="1"/>
          </p:cNvSpPr>
          <p:nvPr>
            <p:ph type="title"/>
          </p:nvPr>
        </p:nvSpPr>
        <p:spPr>
          <a:xfrm>
            <a:off x="334963" y="296863"/>
            <a:ext cx="11520000" cy="72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800"/>
              <a:buNone/>
              <a:defRPr sz="2500" b="1">
                <a:solidFill>
                  <a:srgbClr val="2C2D7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sldNum" idx="12"/>
          </p:nvPr>
        </p:nvSpPr>
        <p:spPr>
          <a:xfrm>
            <a:off x="11402290" y="6356350"/>
            <a:ext cx="4547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3" name="Espace réservé du texte 2">
            <a:extLst>
              <a:ext uri="{FF2B5EF4-FFF2-40B4-BE49-F238E27FC236}">
                <a16:creationId xmlns:a16="http://schemas.microsoft.com/office/drawing/2014/main" id="{FA33E4BA-9ECD-A35A-0119-42243EA9DEB3}"/>
              </a:ext>
            </a:extLst>
          </p:cNvPr>
          <p:cNvSpPr>
            <a:spLocks noGrp="1"/>
          </p:cNvSpPr>
          <p:nvPr>
            <p:ph type="body" sz="quarter" idx="13"/>
          </p:nvPr>
        </p:nvSpPr>
        <p:spPr>
          <a:xfrm>
            <a:off x="343928" y="1317440"/>
            <a:ext cx="11520487" cy="4824000"/>
          </a:xfrm>
        </p:spPr>
        <p:txBody>
          <a:bodyPr/>
          <a:lstStyle/>
          <a:p>
            <a:pPr lvl="0"/>
            <a:r>
              <a:rPr lang="fr-FR"/>
              <a:t>Cliquez pour modifier les styles du texte du masque</a:t>
            </a:r>
          </a:p>
        </p:txBody>
      </p:sp>
    </p:spTree>
    <p:extLst>
      <p:ext uri="{BB962C8B-B14F-4D97-AF65-F5344CB8AC3E}">
        <p14:creationId xmlns:p14="http://schemas.microsoft.com/office/powerpoint/2010/main" val="1001357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 Contenu de base" preserve="1" userDrawn="1">
  <p:cSld name="TITRE seul">
    <p:spTree>
      <p:nvGrpSpPr>
        <p:cNvPr id="1" name="Shape 15"/>
        <p:cNvGrpSpPr/>
        <p:nvPr/>
      </p:nvGrpSpPr>
      <p:grpSpPr>
        <a:xfrm>
          <a:off x="0" y="0"/>
          <a:ext cx="0" cy="0"/>
          <a:chOff x="0" y="0"/>
          <a:chExt cx="0" cy="0"/>
        </a:xfrm>
      </p:grpSpPr>
      <p:sp>
        <p:nvSpPr>
          <p:cNvPr id="16" name="Google Shape;16;p17"/>
          <p:cNvSpPr txBox="1">
            <a:spLocks noGrp="1"/>
          </p:cNvSpPr>
          <p:nvPr>
            <p:ph type="ftr" idx="11"/>
          </p:nvPr>
        </p:nvSpPr>
        <p:spPr>
          <a:xfrm>
            <a:off x="1856509" y="6356350"/>
            <a:ext cx="935181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Observatoire 2023-2024</a:t>
            </a:r>
            <a:endParaRPr/>
          </a:p>
        </p:txBody>
      </p:sp>
      <p:sp>
        <p:nvSpPr>
          <p:cNvPr id="17" name="Google Shape;17;p17"/>
          <p:cNvSpPr txBox="1">
            <a:spLocks noGrp="1"/>
          </p:cNvSpPr>
          <p:nvPr>
            <p:ph type="title"/>
          </p:nvPr>
        </p:nvSpPr>
        <p:spPr>
          <a:xfrm>
            <a:off x="334963" y="296863"/>
            <a:ext cx="11520000" cy="72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800"/>
              <a:buNone/>
              <a:defRPr sz="2500" b="1">
                <a:solidFill>
                  <a:srgbClr val="2C2D7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sldNum" idx="12"/>
          </p:nvPr>
        </p:nvSpPr>
        <p:spPr>
          <a:xfrm>
            <a:off x="11402290" y="6356350"/>
            <a:ext cx="4547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039941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FAULT SLIDE" userDrawn="1">
  <p:cSld name="VIDE">
    <p:spTree>
      <p:nvGrpSpPr>
        <p:cNvPr id="1" name="Shape 11"/>
        <p:cNvGrpSpPr/>
        <p:nvPr/>
      </p:nvGrpSpPr>
      <p:grpSpPr>
        <a:xfrm>
          <a:off x="0" y="0"/>
          <a:ext cx="0" cy="0"/>
          <a:chOff x="0" y="0"/>
          <a:chExt cx="0" cy="0"/>
        </a:xfrm>
      </p:grpSpPr>
      <p:sp>
        <p:nvSpPr>
          <p:cNvPr id="5" name="Google Shape;12;p15">
            <a:extLst>
              <a:ext uri="{FF2B5EF4-FFF2-40B4-BE49-F238E27FC236}">
                <a16:creationId xmlns:a16="http://schemas.microsoft.com/office/drawing/2014/main" id="{8075F0EA-DF3B-6EAF-90F8-B2364EB6939E}"/>
              </a:ext>
            </a:extLst>
          </p:cNvPr>
          <p:cNvSpPr txBox="1">
            <a:spLocks noGrp="1"/>
          </p:cNvSpPr>
          <p:nvPr>
            <p:ph type="ftr" idx="11"/>
          </p:nvPr>
        </p:nvSpPr>
        <p:spPr>
          <a:xfrm>
            <a:off x="1856509" y="6356350"/>
            <a:ext cx="935181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Observatoire 2023-2024</a:t>
            </a:r>
            <a:endParaRPr/>
          </a:p>
        </p:txBody>
      </p:sp>
      <p:sp>
        <p:nvSpPr>
          <p:cNvPr id="6" name="Google Shape;13;p15">
            <a:extLst>
              <a:ext uri="{FF2B5EF4-FFF2-40B4-BE49-F238E27FC236}">
                <a16:creationId xmlns:a16="http://schemas.microsoft.com/office/drawing/2014/main" id="{9C6AB6A3-90DC-4075-799D-106ABFA7387E}"/>
              </a:ext>
            </a:extLst>
          </p:cNvPr>
          <p:cNvSpPr txBox="1">
            <a:spLocks noGrp="1"/>
          </p:cNvSpPr>
          <p:nvPr>
            <p:ph type="sldNum" idx="12"/>
          </p:nvPr>
        </p:nvSpPr>
        <p:spPr>
          <a:xfrm>
            <a:off x="11402290" y="6356350"/>
            <a:ext cx="45474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200822386"/>
      </p:ext>
    </p:extLst>
  </p:cSld>
  <p:clrMapOvr>
    <a:masterClrMapping/>
  </p:clrMapOvr>
  <mc:AlternateContent xmlns:mc="http://schemas.openxmlformats.org/markup-compatibility/2006" xmlns:p14="http://schemas.microsoft.com/office/powerpoint/2010/main">
    <mc:Choice Requires="p14">
      <p:transition spd="slow" p14:dur="1750">
        <p14:flip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AGE DE FIN">
  <p:cSld name="PAGE DE FIN">
    <p:spTree>
      <p:nvGrpSpPr>
        <p:cNvPr id="1" name="Shape 39"/>
        <p:cNvGrpSpPr/>
        <p:nvPr/>
      </p:nvGrpSpPr>
      <p:grpSpPr>
        <a:xfrm>
          <a:off x="0" y="0"/>
          <a:ext cx="0" cy="0"/>
          <a:chOff x="0" y="0"/>
          <a:chExt cx="0" cy="0"/>
        </a:xfrm>
      </p:grpSpPr>
      <p:sp>
        <p:nvSpPr>
          <p:cNvPr id="41" name="Google Shape;41;p20"/>
          <p:cNvSpPr txBox="1"/>
          <p:nvPr/>
        </p:nvSpPr>
        <p:spPr>
          <a:xfrm>
            <a:off x="337038" y="1654100"/>
            <a:ext cx="11520000" cy="206206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fr-FR" sz="10000" b="1" i="0" u="none" strike="noStrike" cap="none">
                <a:solidFill>
                  <a:schemeClr val="tx1"/>
                </a:solidFill>
                <a:latin typeface="Arial Black" panose="020B0A04020102020204" pitchFamily="34" charset="0"/>
                <a:ea typeface="Arial"/>
                <a:cs typeface="Arial"/>
                <a:sym typeface="Arial"/>
              </a:rPr>
              <a:t>MERCI</a:t>
            </a:r>
          </a:p>
          <a:p>
            <a:pPr marL="0" marR="0" lvl="0" indent="0" algn="ctr" rtl="0">
              <a:lnSpc>
                <a:spcPct val="100000"/>
              </a:lnSpc>
              <a:spcBef>
                <a:spcPts val="0"/>
              </a:spcBef>
              <a:spcAft>
                <a:spcPts val="0"/>
              </a:spcAft>
              <a:buClr>
                <a:srgbClr val="000000"/>
              </a:buClr>
              <a:buSzPts val="4000"/>
              <a:buFont typeface="Arial"/>
              <a:buNone/>
            </a:pPr>
            <a:r>
              <a:rPr lang="fr-FR" sz="2800" b="1" i="0" u="none" strike="noStrike" cap="none">
                <a:solidFill>
                  <a:schemeClr val="accent1"/>
                </a:solidFill>
                <a:latin typeface="Arial Black" panose="020B0A04020102020204" pitchFamily="34" charset="0"/>
                <a:ea typeface="Arial"/>
                <a:cs typeface="Arial"/>
                <a:sym typeface="Arial"/>
              </a:rPr>
              <a:t>DE VOTRE ATTENTION</a:t>
            </a:r>
            <a:endParaRPr sz="1050" b="0" i="0" u="none" strike="noStrike" cap="none">
              <a:solidFill>
                <a:schemeClr val="accent1"/>
              </a:solidFill>
              <a:latin typeface="Arial Black" panose="020B0A04020102020204" pitchFamily="34" charset="0"/>
              <a:ea typeface="Arial"/>
              <a:cs typeface="Arial"/>
              <a:sym typeface="Arial"/>
            </a:endParaRPr>
          </a:p>
        </p:txBody>
      </p:sp>
      <p:pic>
        <p:nvPicPr>
          <p:cNvPr id="2" name="Google Shape;14;p15">
            <a:extLst>
              <a:ext uri="{FF2B5EF4-FFF2-40B4-BE49-F238E27FC236}">
                <a16:creationId xmlns:a16="http://schemas.microsoft.com/office/drawing/2014/main" id="{9B54CB0E-CF76-C68B-3E2C-2A4692B9679E}"/>
              </a:ext>
            </a:extLst>
          </p:cNvPr>
          <p:cNvPicPr preferRelativeResize="0"/>
          <p:nvPr userDrawn="1"/>
        </p:nvPicPr>
        <p:blipFill rotWithShape="1">
          <a:blip r:embed="rId2">
            <a:alphaModFix/>
          </a:blip>
          <a:srcRect/>
          <a:stretch/>
        </p:blipFill>
        <p:spPr>
          <a:xfrm>
            <a:off x="5070395" y="4546749"/>
            <a:ext cx="2069140" cy="333612"/>
          </a:xfrm>
          <a:prstGeom prst="rect">
            <a:avLst/>
          </a:prstGeom>
          <a:noFill/>
          <a:ln>
            <a:noFill/>
          </a:ln>
        </p:spPr>
      </p:pic>
    </p:spTree>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9"/>
        <p:cNvGrpSpPr/>
        <p:nvPr/>
      </p:nvGrpSpPr>
      <p:grpSpPr>
        <a:xfrm>
          <a:off x="0" y="0"/>
          <a:ext cx="0" cy="0"/>
          <a:chOff x="0" y="0"/>
          <a:chExt cx="0" cy="0"/>
        </a:xfrm>
      </p:grpSpPr>
      <p:sp>
        <p:nvSpPr>
          <p:cNvPr id="12" name="Google Shape;12;p15"/>
          <p:cNvSpPr txBox="1">
            <a:spLocks noGrp="1"/>
          </p:cNvSpPr>
          <p:nvPr>
            <p:ph type="ftr" idx="11"/>
          </p:nvPr>
        </p:nvSpPr>
        <p:spPr>
          <a:xfrm>
            <a:off x="1856509" y="6356350"/>
            <a:ext cx="935181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Observatoire 2023-2024</a:t>
            </a:r>
            <a:endParaRPr/>
          </a:p>
        </p:txBody>
      </p:sp>
      <p:sp>
        <p:nvSpPr>
          <p:cNvPr id="13" name="Google Shape;13;p15"/>
          <p:cNvSpPr txBox="1">
            <a:spLocks noGrp="1"/>
          </p:cNvSpPr>
          <p:nvPr>
            <p:ph type="sldNum" idx="12"/>
          </p:nvPr>
        </p:nvSpPr>
        <p:spPr>
          <a:xfrm>
            <a:off x="11402290" y="6356350"/>
            <a:ext cx="45474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14" name="Google Shape;14;p15"/>
          <p:cNvPicPr preferRelativeResize="0"/>
          <p:nvPr/>
        </p:nvPicPr>
        <p:blipFill rotWithShape="1">
          <a:blip r:embed="rId7">
            <a:alphaModFix/>
          </a:blip>
          <a:srcRect/>
          <a:stretch/>
        </p:blipFill>
        <p:spPr>
          <a:xfrm>
            <a:off x="334963" y="6430912"/>
            <a:ext cx="1339684" cy="216000"/>
          </a:xfrm>
          <a:prstGeom prst="rect">
            <a:avLst/>
          </a:prstGeom>
          <a:noFill/>
          <a:ln>
            <a:noFill/>
          </a:ln>
        </p:spPr>
      </p:pic>
      <p:sp>
        <p:nvSpPr>
          <p:cNvPr id="3" name="Espace réservé du titre 2">
            <a:extLst>
              <a:ext uri="{FF2B5EF4-FFF2-40B4-BE49-F238E27FC236}">
                <a16:creationId xmlns:a16="http://schemas.microsoft.com/office/drawing/2014/main" id="{84E346DA-8DDA-B5E5-6F40-D01174544371}"/>
              </a:ext>
            </a:extLst>
          </p:cNvPr>
          <p:cNvSpPr>
            <a:spLocks noGrp="1"/>
          </p:cNvSpPr>
          <p:nvPr>
            <p:ph type="title"/>
          </p:nvPr>
        </p:nvSpPr>
        <p:spPr>
          <a:xfrm>
            <a:off x="337038" y="296000"/>
            <a:ext cx="11520000" cy="720000"/>
          </a:xfrm>
          <a:prstGeom prst="rect">
            <a:avLst/>
          </a:prstGeom>
        </p:spPr>
        <p:txBody>
          <a:bodyPr vert="horz" lIns="91440" tIns="45720" rIns="91440" bIns="45720" rtlCol="0" anchor="ctr">
            <a:normAutofit/>
          </a:bodyPr>
          <a:lstStyle/>
          <a:p>
            <a:r>
              <a:rPr lang="fr-FR"/>
              <a:t>Modifiez le style du titre</a:t>
            </a:r>
          </a:p>
        </p:txBody>
      </p:sp>
      <p:sp>
        <p:nvSpPr>
          <p:cNvPr id="2" name="Espace réservé du texte 1">
            <a:extLst>
              <a:ext uri="{FF2B5EF4-FFF2-40B4-BE49-F238E27FC236}">
                <a16:creationId xmlns:a16="http://schemas.microsoft.com/office/drawing/2014/main" id="{8FEF6C2D-B34A-6315-C451-998C689FF0C7}"/>
              </a:ext>
            </a:extLst>
          </p:cNvPr>
          <p:cNvSpPr>
            <a:spLocks noGrp="1"/>
          </p:cNvSpPr>
          <p:nvPr>
            <p:ph type="body" idx="1"/>
          </p:nvPr>
        </p:nvSpPr>
        <p:spPr>
          <a:xfrm>
            <a:off x="343927" y="1281951"/>
            <a:ext cx="11520000" cy="4860000"/>
          </a:xfrm>
          <a:prstGeom prst="rect">
            <a:avLst/>
          </a:prstGeom>
        </p:spPr>
        <p:txBody>
          <a:bodyPr vert="horz" lIns="91440" tIns="45720" rIns="91440" bIns="45720" rtlCol="0">
            <a:normAutofit/>
          </a:bodyPr>
          <a:lstStyle/>
          <a:p>
            <a:pPr lvl="0"/>
            <a:r>
              <a:rPr lang="fr-FR"/>
              <a:t>Cliquez pour modifier les styles du texte du masque</a:t>
            </a: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4" r:id="rId4"/>
    <p:sldLayoutId id="2147483653"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1" i="0" u="none" strike="noStrike" cap="none">
          <a:solidFill>
            <a:schemeClr val="tx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chemeClr val="bg1"/>
        </a:buClr>
        <a:buFont typeface="Wingdings" panose="05000000000000000000" pitchFamily="2" charset="2"/>
        <a:buChar char="§"/>
        <a:defRPr sz="1600" b="0" i="0" u="none" strike="noStrike" cap="none">
          <a:solidFill>
            <a:srgbClr val="000000"/>
          </a:solidFill>
          <a:latin typeface="Arial"/>
          <a:ea typeface="Arial"/>
          <a:cs typeface="Arial"/>
          <a:sym typeface="Arial"/>
        </a:defRPr>
      </a:lvl1pPr>
      <a:lvl2pPr marL="285750" marR="0" lvl="1" indent="-285750" algn="l" rtl="0">
        <a:lnSpc>
          <a:spcPct val="100000"/>
        </a:lnSpc>
        <a:spcBef>
          <a:spcPts val="0"/>
        </a:spcBef>
        <a:spcAft>
          <a:spcPts val="0"/>
        </a:spcAft>
        <a:buClr>
          <a:schemeClr val="bg1"/>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285750" marR="0" lvl="2" indent="-285750" algn="l" rtl="0">
        <a:lnSpc>
          <a:spcPct val="100000"/>
        </a:lnSpc>
        <a:spcBef>
          <a:spcPts val="0"/>
        </a:spcBef>
        <a:spcAft>
          <a:spcPts val="0"/>
        </a:spcAft>
        <a:buClr>
          <a:schemeClr val="bg1"/>
        </a:buClr>
        <a:buFont typeface="Arial" panose="020B0604020202020204" pitchFamily="34" charset="0"/>
        <a:buChar char="•"/>
        <a:defRPr sz="1400" b="0" i="0" u="none" strike="noStrike" cap="none">
          <a:solidFill>
            <a:srgbClr val="000000"/>
          </a:solidFill>
          <a:latin typeface="Arial"/>
          <a:ea typeface="Arial"/>
          <a:cs typeface="Arial"/>
          <a:sym typeface="Arial"/>
        </a:defRPr>
      </a:lvl3pPr>
      <a:lvl4pPr marL="285750" marR="0" lvl="3" indent="-285750" algn="l" rtl="0">
        <a:lnSpc>
          <a:spcPct val="100000"/>
        </a:lnSpc>
        <a:spcBef>
          <a:spcPts val="0"/>
        </a:spcBef>
        <a:spcAft>
          <a:spcPts val="0"/>
        </a:spcAft>
        <a:buClr>
          <a:schemeClr val="bg1"/>
        </a:buClr>
        <a:buFont typeface="Arial" panose="020B0604020202020204" pitchFamily="34" charset="0"/>
        <a:buChar char="•"/>
        <a:defRPr sz="1400" b="0" i="0" u="none" strike="noStrike" cap="none">
          <a:solidFill>
            <a:srgbClr val="000000"/>
          </a:solidFill>
          <a:latin typeface="Arial"/>
          <a:ea typeface="Arial"/>
          <a:cs typeface="Arial"/>
          <a:sym typeface="Arial"/>
        </a:defRPr>
      </a:lvl4pPr>
      <a:lvl5pPr marL="285750" marR="0" lvl="4" indent="-285750" algn="l" rtl="0">
        <a:lnSpc>
          <a:spcPct val="100000"/>
        </a:lnSpc>
        <a:spcBef>
          <a:spcPts val="0"/>
        </a:spcBef>
        <a:spcAft>
          <a:spcPts val="0"/>
        </a:spcAft>
        <a:buClr>
          <a:schemeClr val="bg1"/>
        </a:buClr>
        <a:buFont typeface="Arial" panose="020B0604020202020204" pitchFamily="34" charset="0"/>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9">
          <p15:clr>
            <a:srgbClr val="F26B43"/>
          </p15:clr>
        </p15:guide>
        <p15:guide id="4" pos="211">
          <p15:clr>
            <a:srgbClr val="F26B43"/>
          </p15:clr>
        </p15:guide>
        <p15:guide id="5" orient="horz" pos="187">
          <p15:clr>
            <a:srgbClr val="F26B43"/>
          </p15:clr>
        </p15:guide>
        <p15:guide id="6" orient="horz" pos="3861">
          <p15:clr>
            <a:srgbClr val="F26B43"/>
          </p15:clr>
        </p15:guide>
        <p15:guide id="7" orient="horz" pos="6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5.xml"/><Relationship Id="rId16" Type="http://schemas.openxmlformats.org/officeDocument/2006/relationships/image" Target="../media/image19.svg"/><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7.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57.png"/><Relationship Id="rId21" Type="http://schemas.openxmlformats.org/officeDocument/2006/relationships/image" Target="../media/image39.jpeg"/><Relationship Id="rId34" Type="http://schemas.openxmlformats.org/officeDocument/2006/relationships/image" Target="../media/image52.png"/><Relationship Id="rId42" Type="http://schemas.openxmlformats.org/officeDocument/2006/relationships/image" Target="../media/image60.jpeg"/><Relationship Id="rId7" Type="http://schemas.openxmlformats.org/officeDocument/2006/relationships/image" Target="../media/image25.png"/><Relationship Id="rId2" Type="http://schemas.openxmlformats.org/officeDocument/2006/relationships/image" Target="../media/image20.png"/><Relationship Id="rId16" Type="http://schemas.openxmlformats.org/officeDocument/2006/relationships/image" Target="../media/image34.jpeg"/><Relationship Id="rId29"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jpeg"/><Relationship Id="rId40" Type="http://schemas.openxmlformats.org/officeDocument/2006/relationships/image" Target="../media/image58.jpeg"/><Relationship Id="rId45" Type="http://schemas.openxmlformats.org/officeDocument/2006/relationships/image" Target="../media/image63.png"/><Relationship Id="rId5" Type="http://schemas.openxmlformats.org/officeDocument/2006/relationships/image" Target="../media/image23.png"/><Relationship Id="rId15" Type="http://schemas.openxmlformats.org/officeDocument/2006/relationships/image" Target="../media/image33.jpe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jpe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jpeg"/><Relationship Id="rId44" Type="http://schemas.openxmlformats.org/officeDocument/2006/relationships/image" Target="../media/image62.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jpeg"/><Relationship Id="rId43" Type="http://schemas.openxmlformats.org/officeDocument/2006/relationships/image" Target="../media/image61.png"/><Relationship Id="rId8" Type="http://schemas.openxmlformats.org/officeDocument/2006/relationships/image" Target="../media/image26.png"/><Relationship Id="rId3" Type="http://schemas.openxmlformats.org/officeDocument/2006/relationships/image" Target="../media/image21.svg"/><Relationship Id="rId12" Type="http://schemas.openxmlformats.org/officeDocument/2006/relationships/image" Target="../media/image30.png"/><Relationship Id="rId17" Type="http://schemas.openxmlformats.org/officeDocument/2006/relationships/image" Target="../media/image35.jpe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jpeg"/><Relationship Id="rId46" Type="http://schemas.openxmlformats.org/officeDocument/2006/relationships/image" Target="../media/image64.png"/><Relationship Id="rId20" Type="http://schemas.openxmlformats.org/officeDocument/2006/relationships/image" Target="../media/image38.jpeg"/><Relationship Id="rId41" Type="http://schemas.openxmlformats.org/officeDocument/2006/relationships/image" Target="../media/image59.jpeg"/></Relationships>
</file>

<file path=ppt/slides/_rels/slide8.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7;g244a38d55d9_0_10">
            <a:extLst>
              <a:ext uri="{FF2B5EF4-FFF2-40B4-BE49-F238E27FC236}">
                <a16:creationId xmlns:a16="http://schemas.microsoft.com/office/drawing/2014/main" id="{C260A01C-3751-E8C0-711E-80A0CE66BF90}"/>
              </a:ext>
            </a:extLst>
          </p:cNvPr>
          <p:cNvSpPr txBox="1">
            <a:spLocks/>
          </p:cNvSpPr>
          <p:nvPr/>
        </p:nvSpPr>
        <p:spPr>
          <a:xfrm>
            <a:off x="709918" y="2310539"/>
            <a:ext cx="7866524" cy="2236922"/>
          </a:xfrm>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1" i="0" u="none" strike="noStrike" cap="none">
                <a:solidFill>
                  <a:srgbClr val="2C2D7A"/>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ts val="1800"/>
            </a:pPr>
            <a:r>
              <a:rPr lang="fr-FR" sz="4000">
                <a:solidFill>
                  <a:schemeClr val="tx1"/>
                </a:solidFill>
                <a:latin typeface="Arial Black" panose="020B0A04020102020204" pitchFamily="34" charset="0"/>
                <a:ea typeface="Montserrat"/>
                <a:cs typeface="Montserrat"/>
                <a:sym typeface="Montserrat"/>
              </a:rPr>
              <a:t>OBSERVATOIRE 2023-2024 </a:t>
            </a:r>
          </a:p>
          <a:p>
            <a:pPr>
              <a:buClr>
                <a:schemeClr val="accent5"/>
              </a:buClr>
              <a:buSzPts val="2500"/>
            </a:pPr>
            <a:r>
              <a:rPr lang="fr-FR" sz="3000">
                <a:solidFill>
                  <a:schemeClr val="accent1"/>
                </a:solidFill>
                <a:latin typeface="Arial Black" panose="020B0A04020102020204" pitchFamily="34" charset="0"/>
                <a:ea typeface="Montserrat"/>
                <a:cs typeface="Montserrat"/>
                <a:sym typeface="Montserrat"/>
              </a:rPr>
              <a:t>Synthèse baromètre</a:t>
            </a:r>
          </a:p>
        </p:txBody>
      </p:sp>
    </p:spTree>
    <p:extLst>
      <p:ext uri="{BB962C8B-B14F-4D97-AF65-F5344CB8AC3E}">
        <p14:creationId xmlns:p14="http://schemas.microsoft.com/office/powerpoint/2010/main" val="139952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20B3D24-C9FB-81A9-86A6-1A811D5E7B99}"/>
              </a:ext>
            </a:extLst>
          </p:cNvPr>
          <p:cNvSpPr>
            <a:spLocks noGrp="1"/>
          </p:cNvSpPr>
          <p:nvPr>
            <p:ph type="ftr" idx="11"/>
          </p:nvPr>
        </p:nvSpPr>
        <p:spPr/>
        <p:txBody>
          <a:bodyPr/>
          <a:lstStyle/>
          <a:p>
            <a:r>
              <a:rPr lang="fr-FR"/>
              <a:t>Observatoire 2023-2024</a:t>
            </a:r>
          </a:p>
        </p:txBody>
      </p:sp>
      <p:sp>
        <p:nvSpPr>
          <p:cNvPr id="3" name="Titre 2">
            <a:extLst>
              <a:ext uri="{FF2B5EF4-FFF2-40B4-BE49-F238E27FC236}">
                <a16:creationId xmlns:a16="http://schemas.microsoft.com/office/drawing/2014/main" id="{449F8C43-F462-8C62-D487-C78F2B747D31}"/>
              </a:ext>
            </a:extLst>
          </p:cNvPr>
          <p:cNvSpPr>
            <a:spLocks noGrp="1"/>
          </p:cNvSpPr>
          <p:nvPr>
            <p:ph type="title"/>
          </p:nvPr>
        </p:nvSpPr>
        <p:spPr/>
        <p:txBody>
          <a:bodyPr/>
          <a:lstStyle/>
          <a:p>
            <a:r>
              <a:rPr lang="fr-FR"/>
              <a:t>Lauréats</a:t>
            </a:r>
          </a:p>
        </p:txBody>
      </p:sp>
      <p:sp>
        <p:nvSpPr>
          <p:cNvPr id="4" name="Espace réservé du numéro de diapositive 3">
            <a:extLst>
              <a:ext uri="{FF2B5EF4-FFF2-40B4-BE49-F238E27FC236}">
                <a16:creationId xmlns:a16="http://schemas.microsoft.com/office/drawing/2014/main" id="{A9065AF6-20FC-79EE-0753-602E125532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10</a:t>
            </a:fld>
            <a:endParaRPr lang="fr-FR"/>
          </a:p>
        </p:txBody>
      </p:sp>
      <p:sp>
        <p:nvSpPr>
          <p:cNvPr id="5" name="Espace réservé du texte 4">
            <a:extLst>
              <a:ext uri="{FF2B5EF4-FFF2-40B4-BE49-F238E27FC236}">
                <a16:creationId xmlns:a16="http://schemas.microsoft.com/office/drawing/2014/main" id="{6FBB6896-89F7-16BF-20FA-F4C52DAB6B73}"/>
              </a:ext>
            </a:extLst>
          </p:cNvPr>
          <p:cNvSpPr>
            <a:spLocks noGrp="1"/>
          </p:cNvSpPr>
          <p:nvPr>
            <p:ph type="body" sz="quarter" idx="13"/>
          </p:nvPr>
        </p:nvSpPr>
        <p:spPr>
          <a:xfrm>
            <a:off x="343929" y="1683200"/>
            <a:ext cx="3600000" cy="3708000"/>
          </a:xfrm>
          <a:solidFill>
            <a:schemeClr val="accent1">
              <a:lumMod val="60000"/>
              <a:lumOff val="40000"/>
            </a:schemeClr>
          </a:solidFill>
        </p:spPr>
        <p:txBody>
          <a:bodyPr anchor="t">
            <a:noAutofit/>
          </a:bodyPr>
          <a:lstStyle/>
          <a:p>
            <a:pPr marL="0" indent="0" algn="ctr">
              <a:buNone/>
            </a:pPr>
            <a:endParaRPr lang="fr-FR" sz="1400" b="1" i="0" cap="all" dirty="0">
              <a:solidFill>
                <a:srgbClr val="222222"/>
              </a:solidFill>
              <a:effectLst/>
            </a:endParaRPr>
          </a:p>
          <a:p>
            <a:pPr marL="0" indent="0" algn="ctr">
              <a:buNone/>
            </a:pPr>
            <a:endParaRPr lang="fr-FR" sz="1400" b="1" i="0" cap="all" dirty="0">
              <a:solidFill>
                <a:srgbClr val="222222"/>
              </a:solidFill>
              <a:effectLst/>
            </a:endParaRPr>
          </a:p>
          <a:p>
            <a:pPr marL="0" indent="0" algn="ctr">
              <a:spcBef>
                <a:spcPts val="600"/>
              </a:spcBef>
              <a:spcAft>
                <a:spcPts val="600"/>
              </a:spcAft>
              <a:buNone/>
            </a:pPr>
            <a:r>
              <a:rPr lang="fr-FR" sz="1400" b="1" i="0" cap="all" dirty="0">
                <a:solidFill>
                  <a:srgbClr val="222222"/>
                </a:solidFill>
                <a:effectLst/>
              </a:rPr>
              <a:t>L</a:t>
            </a:r>
            <a:r>
              <a:rPr lang="fr-FR" sz="1400" b="1" cap="all" dirty="0">
                <a:solidFill>
                  <a:srgbClr val="222222"/>
                </a:solidFill>
              </a:rPr>
              <a:t>e CHAMPION des CHAMPIONS PACTE PME 2024 :</a:t>
            </a:r>
          </a:p>
          <a:p>
            <a:pPr marL="0" indent="0" algn="ctr">
              <a:spcBef>
                <a:spcPts val="600"/>
              </a:spcBef>
              <a:spcAft>
                <a:spcPts val="600"/>
              </a:spcAft>
              <a:buNone/>
            </a:pPr>
            <a:r>
              <a:rPr lang="fr-FR" sz="1800" i="0" cap="all" dirty="0">
                <a:solidFill>
                  <a:srgbClr val="222222"/>
                </a:solidFill>
                <a:effectLst/>
                <a:latin typeface="Arial Black" panose="020B0A04020102020204" pitchFamily="34" charset="0"/>
              </a:rPr>
              <a:t>UGAP</a:t>
            </a:r>
            <a:endParaRPr lang="fr-FR" sz="2000" i="0" cap="all" dirty="0">
              <a:solidFill>
                <a:srgbClr val="222222"/>
              </a:solidFill>
              <a:effectLst/>
            </a:endParaRPr>
          </a:p>
        </p:txBody>
      </p:sp>
      <p:sp>
        <p:nvSpPr>
          <p:cNvPr id="6" name="Espace réservé du texte 4">
            <a:extLst>
              <a:ext uri="{FF2B5EF4-FFF2-40B4-BE49-F238E27FC236}">
                <a16:creationId xmlns:a16="http://schemas.microsoft.com/office/drawing/2014/main" id="{37169897-7493-80CF-DF10-9890E31E1B91}"/>
              </a:ext>
            </a:extLst>
          </p:cNvPr>
          <p:cNvSpPr txBox="1">
            <a:spLocks/>
          </p:cNvSpPr>
          <p:nvPr/>
        </p:nvSpPr>
        <p:spPr>
          <a:xfrm>
            <a:off x="4303121" y="1683200"/>
            <a:ext cx="3600000" cy="3708000"/>
          </a:xfrm>
          <a:prstGeom prst="rect">
            <a:avLst/>
          </a:prstGeom>
          <a:solidFill>
            <a:schemeClr val="accent1">
              <a:lumMod val="60000"/>
              <a:lumOff val="40000"/>
            </a:schemeClr>
          </a:solidFill>
        </p:spPr>
        <p:txBody>
          <a:bodyPr vert="horz" lIns="91440" tIns="45720" rIns="91440" bIns="45720" rtlCol="0" anchor="t">
            <a:noAutofit/>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chemeClr val="bg1"/>
              </a:buClr>
              <a:buFont typeface="Wingdings" panose="05000000000000000000" pitchFamily="2" charset="2"/>
              <a:buChar char="§"/>
              <a:defRPr sz="1600" b="0" i="0" u="none" strike="noStrike" cap="none">
                <a:solidFill>
                  <a:srgbClr val="000000"/>
                </a:solidFill>
                <a:latin typeface="Arial"/>
                <a:ea typeface="Arial"/>
                <a:cs typeface="Arial"/>
                <a:sym typeface="Arial"/>
              </a:defRPr>
            </a:lvl1pPr>
            <a:lvl2pPr marL="285750" marR="0" lvl="1" indent="-285750" algn="l" rtl="0">
              <a:lnSpc>
                <a:spcPct val="100000"/>
              </a:lnSpc>
              <a:spcBef>
                <a:spcPts val="0"/>
              </a:spcBef>
              <a:spcAft>
                <a:spcPts val="0"/>
              </a:spcAft>
              <a:buClr>
                <a:schemeClr val="bg1"/>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285750" marR="0" lvl="2" indent="-285750" algn="l" rtl="0">
              <a:lnSpc>
                <a:spcPct val="100000"/>
              </a:lnSpc>
              <a:spcBef>
                <a:spcPts val="0"/>
              </a:spcBef>
              <a:spcAft>
                <a:spcPts val="0"/>
              </a:spcAft>
              <a:buClr>
                <a:schemeClr val="bg1"/>
              </a:buClr>
              <a:buFont typeface="Arial" panose="020B0604020202020204" pitchFamily="34" charset="0"/>
              <a:buChar char="•"/>
              <a:defRPr sz="1400" b="0" i="0" u="none" strike="noStrike" cap="none">
                <a:solidFill>
                  <a:srgbClr val="000000"/>
                </a:solidFill>
                <a:latin typeface="Arial"/>
                <a:ea typeface="Arial"/>
                <a:cs typeface="Arial"/>
                <a:sym typeface="Arial"/>
              </a:defRPr>
            </a:lvl3pPr>
            <a:lvl4pPr marL="285750" marR="0" lvl="3" indent="-285750" algn="l" rtl="0">
              <a:lnSpc>
                <a:spcPct val="100000"/>
              </a:lnSpc>
              <a:spcBef>
                <a:spcPts val="0"/>
              </a:spcBef>
              <a:spcAft>
                <a:spcPts val="0"/>
              </a:spcAft>
              <a:buClr>
                <a:schemeClr val="bg1"/>
              </a:buClr>
              <a:buFont typeface="Arial" panose="020B0604020202020204" pitchFamily="34" charset="0"/>
              <a:buChar char="•"/>
              <a:defRPr sz="1400" b="0" i="0" u="none" strike="noStrike" cap="none">
                <a:solidFill>
                  <a:srgbClr val="000000"/>
                </a:solidFill>
                <a:latin typeface="Arial"/>
                <a:ea typeface="Arial"/>
                <a:cs typeface="Arial"/>
                <a:sym typeface="Arial"/>
              </a:defRPr>
            </a:lvl4pPr>
            <a:lvl5pPr marL="285750" marR="0" lvl="4" indent="-285750" algn="l" rtl="0">
              <a:lnSpc>
                <a:spcPct val="100000"/>
              </a:lnSpc>
              <a:spcBef>
                <a:spcPts val="0"/>
              </a:spcBef>
              <a:spcAft>
                <a:spcPts val="0"/>
              </a:spcAft>
              <a:buClr>
                <a:schemeClr val="bg1"/>
              </a:buClr>
              <a:buFont typeface="Arial" panose="020B0604020202020204" pitchFamily="34" charset="0"/>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a:buNone/>
            </a:pPr>
            <a:endParaRPr lang="fr-FR" sz="1400" b="1" cap="all" dirty="0">
              <a:solidFill>
                <a:srgbClr val="222222"/>
              </a:solidFill>
            </a:endParaRPr>
          </a:p>
          <a:p>
            <a:pPr marL="0" indent="0" algn="ctr">
              <a:buNone/>
            </a:pPr>
            <a:endParaRPr lang="fr-FR" sz="1400" b="1" cap="all" dirty="0">
              <a:solidFill>
                <a:srgbClr val="222222"/>
              </a:solidFill>
            </a:endParaRPr>
          </a:p>
          <a:p>
            <a:pPr marL="0" indent="0" algn="ctr">
              <a:spcBef>
                <a:spcPts val="600"/>
              </a:spcBef>
              <a:spcAft>
                <a:spcPts val="600"/>
              </a:spcAft>
              <a:buNone/>
            </a:pPr>
            <a:r>
              <a:rPr lang="fr-FR" sz="1400" b="1" cap="all" dirty="0">
                <a:solidFill>
                  <a:srgbClr val="222222"/>
                </a:solidFill>
              </a:rPr>
              <a:t>Les CHAMPIONS PACTE PME 2024 : </a:t>
            </a:r>
          </a:p>
          <a:p>
            <a:pPr marL="0" indent="0" algn="ctr">
              <a:spcBef>
                <a:spcPts val="600"/>
              </a:spcBef>
              <a:spcAft>
                <a:spcPts val="600"/>
              </a:spcAft>
              <a:buNone/>
            </a:pPr>
            <a:r>
              <a:rPr lang="fr-FR" sz="1800" b="1" cap="all" dirty="0">
                <a:solidFill>
                  <a:srgbClr val="222222"/>
                </a:solidFill>
                <a:latin typeface="Arial Black" panose="020B0A04020102020204" pitchFamily="34" charset="0"/>
              </a:rPr>
              <a:t>Aéroport DE PARIS GRAND LYON</a:t>
            </a:r>
            <a:br>
              <a:rPr lang="fr-FR" sz="1800" b="1" cap="all" dirty="0">
                <a:solidFill>
                  <a:srgbClr val="222222"/>
                </a:solidFill>
                <a:latin typeface="Arial Black" panose="020B0A04020102020204" pitchFamily="34" charset="0"/>
              </a:rPr>
            </a:br>
            <a:r>
              <a:rPr lang="fr-FR" sz="1800" b="1" cap="all" dirty="0">
                <a:solidFill>
                  <a:srgbClr val="222222"/>
                </a:solidFill>
                <a:latin typeface="Arial Black" panose="020B0A04020102020204" pitchFamily="34" charset="0"/>
              </a:rPr>
              <a:t>RTE</a:t>
            </a:r>
            <a:br>
              <a:rPr lang="fr-FR" sz="1800" b="1" cap="all" dirty="0">
                <a:solidFill>
                  <a:srgbClr val="222222"/>
                </a:solidFill>
                <a:latin typeface="Arial Black" panose="020B0A04020102020204" pitchFamily="34" charset="0"/>
              </a:rPr>
            </a:br>
            <a:r>
              <a:rPr lang="fr-FR" sz="1800" b="1" cap="all" dirty="0">
                <a:solidFill>
                  <a:srgbClr val="222222"/>
                </a:solidFill>
                <a:latin typeface="Arial Black" panose="020B0A04020102020204" pitchFamily="34" charset="0"/>
              </a:rPr>
              <a:t>TOULOUSE Métropole</a:t>
            </a:r>
          </a:p>
        </p:txBody>
      </p:sp>
      <p:sp>
        <p:nvSpPr>
          <p:cNvPr id="7" name="Espace réservé du texte 4">
            <a:extLst>
              <a:ext uri="{FF2B5EF4-FFF2-40B4-BE49-F238E27FC236}">
                <a16:creationId xmlns:a16="http://schemas.microsoft.com/office/drawing/2014/main" id="{9117C3C6-C9F4-2A1A-7CAD-2ED3AA5C9A9E}"/>
              </a:ext>
            </a:extLst>
          </p:cNvPr>
          <p:cNvSpPr txBox="1">
            <a:spLocks/>
          </p:cNvSpPr>
          <p:nvPr/>
        </p:nvSpPr>
        <p:spPr>
          <a:xfrm>
            <a:off x="8262312" y="1683200"/>
            <a:ext cx="3600000" cy="3708000"/>
          </a:xfrm>
          <a:prstGeom prst="rect">
            <a:avLst/>
          </a:prstGeom>
          <a:solidFill>
            <a:schemeClr val="accent1">
              <a:lumMod val="60000"/>
              <a:lumOff val="40000"/>
            </a:schemeClr>
          </a:solidFill>
        </p:spPr>
        <p:txBody>
          <a:bodyPr vert="horz" lIns="91440" tIns="45720" rIns="91440" bIns="45720" rtlCol="0" anchor="t">
            <a:noAutofit/>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chemeClr val="bg1"/>
              </a:buClr>
              <a:buFont typeface="Wingdings" panose="05000000000000000000" pitchFamily="2" charset="2"/>
              <a:buChar char="§"/>
              <a:defRPr sz="1600" b="0" i="0" u="none" strike="noStrike" cap="none">
                <a:solidFill>
                  <a:srgbClr val="000000"/>
                </a:solidFill>
                <a:latin typeface="Arial"/>
                <a:ea typeface="Arial"/>
                <a:cs typeface="Arial"/>
                <a:sym typeface="Arial"/>
              </a:defRPr>
            </a:lvl1pPr>
            <a:lvl2pPr marL="285750" marR="0" lvl="1" indent="-285750" algn="l" rtl="0">
              <a:lnSpc>
                <a:spcPct val="100000"/>
              </a:lnSpc>
              <a:spcBef>
                <a:spcPts val="0"/>
              </a:spcBef>
              <a:spcAft>
                <a:spcPts val="0"/>
              </a:spcAft>
              <a:buClr>
                <a:schemeClr val="bg1"/>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285750" marR="0" lvl="2" indent="-285750" algn="l" rtl="0">
              <a:lnSpc>
                <a:spcPct val="100000"/>
              </a:lnSpc>
              <a:spcBef>
                <a:spcPts val="0"/>
              </a:spcBef>
              <a:spcAft>
                <a:spcPts val="0"/>
              </a:spcAft>
              <a:buClr>
                <a:schemeClr val="bg1"/>
              </a:buClr>
              <a:buFont typeface="Arial" panose="020B0604020202020204" pitchFamily="34" charset="0"/>
              <a:buChar char="•"/>
              <a:defRPr sz="1400" b="0" i="0" u="none" strike="noStrike" cap="none">
                <a:solidFill>
                  <a:srgbClr val="000000"/>
                </a:solidFill>
                <a:latin typeface="Arial"/>
                <a:ea typeface="Arial"/>
                <a:cs typeface="Arial"/>
                <a:sym typeface="Arial"/>
              </a:defRPr>
            </a:lvl3pPr>
            <a:lvl4pPr marL="285750" marR="0" lvl="3" indent="-285750" algn="l" rtl="0">
              <a:lnSpc>
                <a:spcPct val="100000"/>
              </a:lnSpc>
              <a:spcBef>
                <a:spcPts val="0"/>
              </a:spcBef>
              <a:spcAft>
                <a:spcPts val="0"/>
              </a:spcAft>
              <a:buClr>
                <a:schemeClr val="bg1"/>
              </a:buClr>
              <a:buFont typeface="Arial" panose="020B0604020202020204" pitchFamily="34" charset="0"/>
              <a:buChar char="•"/>
              <a:defRPr sz="1400" b="0" i="0" u="none" strike="noStrike" cap="none">
                <a:solidFill>
                  <a:srgbClr val="000000"/>
                </a:solidFill>
                <a:latin typeface="Arial"/>
                <a:ea typeface="Arial"/>
                <a:cs typeface="Arial"/>
                <a:sym typeface="Arial"/>
              </a:defRPr>
            </a:lvl4pPr>
            <a:lvl5pPr marL="285750" marR="0" lvl="4" indent="-285750" algn="l" rtl="0">
              <a:lnSpc>
                <a:spcPct val="100000"/>
              </a:lnSpc>
              <a:spcBef>
                <a:spcPts val="0"/>
              </a:spcBef>
              <a:spcAft>
                <a:spcPts val="0"/>
              </a:spcAft>
              <a:buClr>
                <a:schemeClr val="bg1"/>
              </a:buClr>
              <a:buFont typeface="Arial" panose="020B0604020202020204" pitchFamily="34" charset="0"/>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a:buNone/>
            </a:pPr>
            <a:endParaRPr lang="fr-FR" sz="1400" b="1" cap="all">
              <a:solidFill>
                <a:srgbClr val="222222"/>
              </a:solidFill>
            </a:endParaRPr>
          </a:p>
          <a:p>
            <a:pPr marL="0" indent="0" algn="ctr">
              <a:buNone/>
            </a:pPr>
            <a:endParaRPr lang="fr-FR" sz="1400" b="1" cap="all">
              <a:solidFill>
                <a:srgbClr val="222222"/>
              </a:solidFill>
            </a:endParaRPr>
          </a:p>
          <a:p>
            <a:pPr marL="0" indent="0" algn="ctr">
              <a:spcBef>
                <a:spcPts val="600"/>
              </a:spcBef>
              <a:spcAft>
                <a:spcPts val="600"/>
              </a:spcAft>
              <a:buNone/>
            </a:pPr>
            <a:r>
              <a:rPr lang="fr-FR" sz="1400" b="1" cap="all">
                <a:solidFill>
                  <a:srgbClr val="222222"/>
                </a:solidFill>
              </a:rPr>
              <a:t>Le CHAMPION DES MEILLEURS Progrès ACCOMPLIS EN 2 ANS :</a:t>
            </a:r>
          </a:p>
          <a:p>
            <a:pPr marL="0" indent="0" algn="ctr">
              <a:spcBef>
                <a:spcPts val="600"/>
              </a:spcBef>
              <a:spcAft>
                <a:spcPts val="600"/>
              </a:spcAft>
              <a:buNone/>
            </a:pPr>
            <a:r>
              <a:rPr lang="fr-FR" sz="1800" b="1" cap="all">
                <a:solidFill>
                  <a:srgbClr val="222222"/>
                </a:solidFill>
                <a:latin typeface="Arial Black" panose="020B0A04020102020204" pitchFamily="34" charset="0"/>
              </a:rPr>
              <a:t>SNCF</a:t>
            </a:r>
            <a:endParaRPr lang="fr-FR" sz="1800" cap="all">
              <a:solidFill>
                <a:srgbClr val="222222"/>
              </a:solidFill>
              <a:latin typeface="Arial Black" panose="020B0A04020102020204" pitchFamily="34" charset="0"/>
            </a:endParaRPr>
          </a:p>
          <a:p>
            <a:pPr marL="0" indent="0" algn="ctr">
              <a:spcBef>
                <a:spcPts val="600"/>
              </a:spcBef>
              <a:spcAft>
                <a:spcPts val="600"/>
              </a:spcAft>
              <a:buNone/>
            </a:pPr>
            <a:endParaRPr lang="fr-FR" sz="1500"/>
          </a:p>
        </p:txBody>
      </p:sp>
      <p:pic>
        <p:nvPicPr>
          <p:cNvPr id="10" name="Image 9" descr="Une image contenant symbole, logo, Emblème, clipart&#10;&#10;Description générée automatiquement">
            <a:extLst>
              <a:ext uri="{FF2B5EF4-FFF2-40B4-BE49-F238E27FC236}">
                <a16:creationId xmlns:a16="http://schemas.microsoft.com/office/drawing/2014/main" id="{A2A6B8CB-9842-C6BB-A13E-111FA5722DB8}"/>
              </a:ext>
            </a:extLst>
          </p:cNvPr>
          <p:cNvPicPr>
            <a:picLocks noChangeAspect="1"/>
          </p:cNvPicPr>
          <p:nvPr/>
        </p:nvPicPr>
        <p:blipFill>
          <a:blip r:embed="rId2"/>
          <a:stretch>
            <a:fillRect/>
          </a:stretch>
        </p:blipFill>
        <p:spPr>
          <a:xfrm>
            <a:off x="5718733" y="1317440"/>
            <a:ext cx="752460" cy="720000"/>
          </a:xfrm>
          <a:prstGeom prst="rect">
            <a:avLst/>
          </a:prstGeom>
        </p:spPr>
      </p:pic>
      <p:pic>
        <p:nvPicPr>
          <p:cNvPr id="13" name="Image 12" descr="Une image contenant symbole, cercle, logo, Graphique&#10;&#10;Description générée automatiquement">
            <a:extLst>
              <a:ext uri="{FF2B5EF4-FFF2-40B4-BE49-F238E27FC236}">
                <a16:creationId xmlns:a16="http://schemas.microsoft.com/office/drawing/2014/main" id="{5B255BC9-1165-4CD0-0933-57437C5AEF20}"/>
              </a:ext>
            </a:extLst>
          </p:cNvPr>
          <p:cNvPicPr>
            <a:picLocks noChangeAspect="1"/>
          </p:cNvPicPr>
          <p:nvPr/>
        </p:nvPicPr>
        <p:blipFill>
          <a:blip r:embed="rId3"/>
          <a:stretch>
            <a:fillRect/>
          </a:stretch>
        </p:blipFill>
        <p:spPr>
          <a:xfrm>
            <a:off x="1782511" y="1317440"/>
            <a:ext cx="722835" cy="720000"/>
          </a:xfrm>
          <a:prstGeom prst="rect">
            <a:avLst/>
          </a:prstGeom>
        </p:spPr>
      </p:pic>
      <p:pic>
        <p:nvPicPr>
          <p:cNvPr id="15" name="Image 14" descr="Une image contenant logo, clipart, symbole, Graphique&#10;&#10;Description générée automatiquement">
            <a:extLst>
              <a:ext uri="{FF2B5EF4-FFF2-40B4-BE49-F238E27FC236}">
                <a16:creationId xmlns:a16="http://schemas.microsoft.com/office/drawing/2014/main" id="{BA21F6CE-2602-95BD-9871-2630649640FA}"/>
              </a:ext>
            </a:extLst>
          </p:cNvPr>
          <p:cNvPicPr>
            <a:picLocks noChangeAspect="1"/>
          </p:cNvPicPr>
          <p:nvPr/>
        </p:nvPicPr>
        <p:blipFill>
          <a:blip r:embed="rId4"/>
          <a:stretch>
            <a:fillRect/>
          </a:stretch>
        </p:blipFill>
        <p:spPr>
          <a:xfrm>
            <a:off x="9677925" y="1317440"/>
            <a:ext cx="758838" cy="720000"/>
          </a:xfrm>
          <a:prstGeom prst="rect">
            <a:avLst/>
          </a:prstGeom>
        </p:spPr>
      </p:pic>
    </p:spTree>
    <p:extLst>
      <p:ext uri="{BB962C8B-B14F-4D97-AF65-F5344CB8AC3E}">
        <p14:creationId xmlns:p14="http://schemas.microsoft.com/office/powerpoint/2010/main" val="365077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4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7FB29-701A-435C-477F-E42E8F7E3FA5}"/>
              </a:ext>
            </a:extLst>
          </p:cNvPr>
          <p:cNvSpPr>
            <a:spLocks noGrp="1"/>
          </p:cNvSpPr>
          <p:nvPr>
            <p:ph type="title"/>
          </p:nvPr>
        </p:nvSpPr>
        <p:spPr/>
        <p:txBody>
          <a:bodyPr/>
          <a:lstStyle/>
          <a:p>
            <a:r>
              <a:rPr lang="fr-FR"/>
              <a:t>Résultat global du baromètre Pacte PME</a:t>
            </a:r>
          </a:p>
        </p:txBody>
      </p:sp>
      <p:sp>
        <p:nvSpPr>
          <p:cNvPr id="3" name="Espace réservé du numéro de diapositive 2">
            <a:extLst>
              <a:ext uri="{FF2B5EF4-FFF2-40B4-BE49-F238E27FC236}">
                <a16:creationId xmlns:a16="http://schemas.microsoft.com/office/drawing/2014/main" id="{3AA86CA4-DFFE-49E3-3FD9-254E30CF04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a:p>
        </p:txBody>
      </p:sp>
      <p:sp>
        <p:nvSpPr>
          <p:cNvPr id="4" name="Espace réservé du pied de page 3">
            <a:extLst>
              <a:ext uri="{FF2B5EF4-FFF2-40B4-BE49-F238E27FC236}">
                <a16:creationId xmlns:a16="http://schemas.microsoft.com/office/drawing/2014/main" id="{9F6C4017-6676-C12C-E4A1-D44C3FBA74AA}"/>
              </a:ext>
            </a:extLst>
          </p:cNvPr>
          <p:cNvSpPr>
            <a:spLocks noGrp="1"/>
          </p:cNvSpPr>
          <p:nvPr>
            <p:ph type="ftr" idx="11"/>
          </p:nvPr>
        </p:nvSpPr>
        <p:spPr/>
        <p:txBody>
          <a:bodyPr/>
          <a:lstStyle/>
          <a:p>
            <a:r>
              <a:rPr lang="fr-FR" dirty="0"/>
              <a:t>Observatoire 2023-2024</a:t>
            </a:r>
          </a:p>
        </p:txBody>
      </p:sp>
      <p:graphicFrame>
        <p:nvGraphicFramePr>
          <p:cNvPr id="8" name="Graphique 7">
            <a:extLst>
              <a:ext uri="{FF2B5EF4-FFF2-40B4-BE49-F238E27FC236}">
                <a16:creationId xmlns:a16="http://schemas.microsoft.com/office/drawing/2014/main" id="{B46330D3-B052-9800-4B76-FE09C1354C3E}"/>
              </a:ext>
            </a:extLst>
          </p:cNvPr>
          <p:cNvGraphicFramePr>
            <a:graphicFrameLocks/>
          </p:cNvGraphicFramePr>
          <p:nvPr>
            <p:extLst>
              <p:ext uri="{D42A27DB-BD31-4B8C-83A1-F6EECF244321}">
                <p14:modId xmlns:p14="http://schemas.microsoft.com/office/powerpoint/2010/main" val="464231252"/>
              </p:ext>
            </p:extLst>
          </p:nvPr>
        </p:nvGraphicFramePr>
        <p:xfrm>
          <a:off x="319166" y="1922576"/>
          <a:ext cx="342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a:extLst>
              <a:ext uri="{FF2B5EF4-FFF2-40B4-BE49-F238E27FC236}">
                <a16:creationId xmlns:a16="http://schemas.microsoft.com/office/drawing/2014/main" id="{8F4AB521-58CB-F89B-0F08-22A4982C0131}"/>
              </a:ext>
            </a:extLst>
          </p:cNvPr>
          <p:cNvGraphicFramePr>
            <a:graphicFrameLocks/>
          </p:cNvGraphicFramePr>
          <p:nvPr>
            <p:extLst>
              <p:ext uri="{D42A27DB-BD31-4B8C-83A1-F6EECF244321}">
                <p14:modId xmlns:p14="http://schemas.microsoft.com/office/powerpoint/2010/main" val="1631103214"/>
              </p:ext>
            </p:extLst>
          </p:nvPr>
        </p:nvGraphicFramePr>
        <p:xfrm>
          <a:off x="4387692" y="1922576"/>
          <a:ext cx="342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a:extLst>
              <a:ext uri="{FF2B5EF4-FFF2-40B4-BE49-F238E27FC236}">
                <a16:creationId xmlns:a16="http://schemas.microsoft.com/office/drawing/2014/main" id="{01860F04-E341-DCD3-63E1-D26E820B26A9}"/>
              </a:ext>
            </a:extLst>
          </p:cNvPr>
          <p:cNvGraphicFramePr>
            <a:graphicFrameLocks/>
          </p:cNvGraphicFramePr>
          <p:nvPr>
            <p:extLst>
              <p:ext uri="{D42A27DB-BD31-4B8C-83A1-F6EECF244321}">
                <p14:modId xmlns:p14="http://schemas.microsoft.com/office/powerpoint/2010/main" val="2065386968"/>
              </p:ext>
            </p:extLst>
          </p:nvPr>
        </p:nvGraphicFramePr>
        <p:xfrm>
          <a:off x="8456214" y="1922576"/>
          <a:ext cx="3420000" cy="2520000"/>
        </p:xfrm>
        <a:graphic>
          <a:graphicData uri="http://schemas.openxmlformats.org/drawingml/2006/chart">
            <c:chart xmlns:c="http://schemas.openxmlformats.org/drawingml/2006/chart" xmlns:r="http://schemas.openxmlformats.org/officeDocument/2006/relationships" r:id="rId5"/>
          </a:graphicData>
        </a:graphic>
      </p:graphicFrame>
      <p:sp>
        <p:nvSpPr>
          <p:cNvPr id="5" name="ZoneTexte 4">
            <a:extLst>
              <a:ext uri="{FF2B5EF4-FFF2-40B4-BE49-F238E27FC236}">
                <a16:creationId xmlns:a16="http://schemas.microsoft.com/office/drawing/2014/main" id="{AAE7394E-76F2-FC60-F5A1-0DEF34317A6B}"/>
              </a:ext>
            </a:extLst>
          </p:cNvPr>
          <p:cNvSpPr txBox="1"/>
          <p:nvPr/>
        </p:nvSpPr>
        <p:spPr>
          <a:xfrm>
            <a:off x="1160841" y="1033055"/>
            <a:ext cx="2448000" cy="540000"/>
          </a:xfrm>
          <a:prstGeom prst="rect">
            <a:avLst/>
          </a:prstGeom>
          <a:noFill/>
          <a:ln w="19050">
            <a:noFill/>
          </a:ln>
        </p:spPr>
        <p:txBody>
          <a:bodyPr wrap="square" rtlCol="0" anchor="ctr">
            <a:noAutofit/>
          </a:bodyPr>
          <a:lstStyle/>
          <a:p>
            <a:pPr algn="ctr"/>
            <a:r>
              <a:rPr lang="fr-FR" sz="1600" b="1" cap="all"/>
              <a:t>Participation PME</a:t>
            </a:r>
          </a:p>
        </p:txBody>
      </p:sp>
      <p:sp>
        <p:nvSpPr>
          <p:cNvPr id="36" name="ZoneTexte 35">
            <a:extLst>
              <a:ext uri="{FF2B5EF4-FFF2-40B4-BE49-F238E27FC236}">
                <a16:creationId xmlns:a16="http://schemas.microsoft.com/office/drawing/2014/main" id="{7BB9EF50-85E3-710D-4B16-4AF5EE45B642}"/>
              </a:ext>
            </a:extLst>
          </p:cNvPr>
          <p:cNvSpPr txBox="1"/>
          <p:nvPr/>
        </p:nvSpPr>
        <p:spPr>
          <a:xfrm>
            <a:off x="334962" y="5062097"/>
            <a:ext cx="11520000" cy="1080000"/>
          </a:xfrm>
          <a:prstGeom prst="rect">
            <a:avLst/>
          </a:prstGeom>
          <a:solidFill>
            <a:schemeClr val="bg2">
              <a:lumMod val="95000"/>
            </a:schemeClr>
          </a:solidFill>
        </p:spPr>
        <p:txBody>
          <a:bodyPr wrap="square" anchor="ctr">
            <a:noAutofit/>
          </a:bodyPr>
          <a:lstStyle/>
          <a:p>
            <a:pPr marL="285750" marR="0" lvl="0" indent="-285750" algn="l" defTabSz="914400" rtl="0" eaLnBrk="1" fontAlgn="auto" latinLnBrk="0" hangingPunct="1">
              <a:spcBef>
                <a:spcPts val="600"/>
              </a:spcBef>
              <a:spcAft>
                <a:spcPts val="0"/>
              </a:spcAft>
              <a:buClr>
                <a:schemeClr val="bg1"/>
              </a:buClr>
              <a:buSzPct val="100000"/>
              <a:buFont typeface="Wingdings" panose="05000000000000000000" pitchFamily="2" charset="2"/>
              <a:buChar char="§"/>
              <a:tabLst/>
              <a:defRPr/>
            </a:pPr>
            <a:r>
              <a:rPr lang="fr-FR" dirty="0">
                <a:solidFill>
                  <a:srgbClr val="000000"/>
                </a:solidFill>
                <a:latin typeface="Arial" panose="020B0604020202020204"/>
              </a:rPr>
              <a:t>Échantillon de certains GC potentiellement trop faible suite au resserrement </a:t>
            </a:r>
            <a:r>
              <a:rPr lang="fr-FR" dirty="0"/>
              <a:t>conseillé par</a:t>
            </a:r>
            <a:r>
              <a:rPr lang="fr-FR" dirty="0">
                <a:solidFill>
                  <a:srgbClr val="000000"/>
                </a:solidFill>
                <a:latin typeface="Arial" panose="020B0604020202020204"/>
              </a:rPr>
              <a:t> Pacte PME vers des PME stratégiques</a:t>
            </a:r>
          </a:p>
          <a:p>
            <a:pPr marL="285750" marR="0" lvl="0" indent="-285750" algn="l" defTabSz="914400" rtl="0" eaLnBrk="1" fontAlgn="auto" latinLnBrk="0" hangingPunct="1">
              <a:spcBef>
                <a:spcPts val="600"/>
              </a:spcBef>
              <a:spcAft>
                <a:spcPts val="0"/>
              </a:spcAft>
              <a:buClr>
                <a:schemeClr val="bg1"/>
              </a:buClr>
              <a:buSzPct val="100000"/>
              <a:buFont typeface="Wingdings" panose="05000000000000000000" pitchFamily="2" charset="2"/>
              <a:buChar char="§"/>
              <a:tabLst/>
              <a:defRPr/>
            </a:pPr>
            <a:r>
              <a:rPr lang="fr-FR" dirty="0"/>
              <a:t>Réouvrir un peu plus pour </a:t>
            </a:r>
            <a:r>
              <a:rPr lang="fr-FR" dirty="0">
                <a:solidFill>
                  <a:srgbClr val="000000"/>
                </a:solidFill>
                <a:latin typeface="Arial" panose="020B0604020202020204"/>
              </a:rPr>
              <a:t>obtenir des résultats plus représentatifs ?</a:t>
            </a:r>
          </a:p>
        </p:txBody>
      </p:sp>
      <p:cxnSp>
        <p:nvCxnSpPr>
          <p:cNvPr id="13" name="Connecteur droit avec flèche 12">
            <a:extLst>
              <a:ext uri="{FF2B5EF4-FFF2-40B4-BE49-F238E27FC236}">
                <a16:creationId xmlns:a16="http://schemas.microsoft.com/office/drawing/2014/main" id="{45EF03D6-2379-4A69-2F06-2B74AE6121A7}"/>
              </a:ext>
            </a:extLst>
          </p:cNvPr>
          <p:cNvCxnSpPr>
            <a:cxnSpLocks/>
          </p:cNvCxnSpPr>
          <p:nvPr/>
        </p:nvCxnSpPr>
        <p:spPr>
          <a:xfrm>
            <a:off x="440841" y="1303055"/>
            <a:ext cx="720000"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15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7FB29-701A-435C-477F-E42E8F7E3FA5}"/>
              </a:ext>
            </a:extLst>
          </p:cNvPr>
          <p:cNvSpPr>
            <a:spLocks noGrp="1"/>
          </p:cNvSpPr>
          <p:nvPr>
            <p:ph type="title"/>
          </p:nvPr>
        </p:nvSpPr>
        <p:spPr/>
        <p:txBody>
          <a:bodyPr/>
          <a:lstStyle/>
          <a:p>
            <a:r>
              <a:rPr lang="fr-FR"/>
              <a:t>Résultat global du baromètre Pacte PME</a:t>
            </a:r>
          </a:p>
        </p:txBody>
      </p:sp>
      <p:sp>
        <p:nvSpPr>
          <p:cNvPr id="3" name="Espace réservé du numéro de diapositive 2">
            <a:extLst>
              <a:ext uri="{FF2B5EF4-FFF2-40B4-BE49-F238E27FC236}">
                <a16:creationId xmlns:a16="http://schemas.microsoft.com/office/drawing/2014/main" id="{3AA86CA4-DFFE-49E3-3FD9-254E30CF04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a:t>
            </a:fld>
            <a:endParaRPr lang="fr-FR"/>
          </a:p>
        </p:txBody>
      </p:sp>
      <p:sp>
        <p:nvSpPr>
          <p:cNvPr id="4" name="Espace réservé du pied de page 3">
            <a:extLst>
              <a:ext uri="{FF2B5EF4-FFF2-40B4-BE49-F238E27FC236}">
                <a16:creationId xmlns:a16="http://schemas.microsoft.com/office/drawing/2014/main" id="{9F6C4017-6676-C12C-E4A1-D44C3FBA74AA}"/>
              </a:ext>
            </a:extLst>
          </p:cNvPr>
          <p:cNvSpPr>
            <a:spLocks noGrp="1"/>
          </p:cNvSpPr>
          <p:nvPr>
            <p:ph type="ftr" idx="11"/>
          </p:nvPr>
        </p:nvSpPr>
        <p:spPr/>
        <p:txBody>
          <a:bodyPr/>
          <a:lstStyle/>
          <a:p>
            <a:r>
              <a:rPr lang="fr-FR"/>
              <a:t>Observatoire 2023-2024</a:t>
            </a:r>
          </a:p>
        </p:txBody>
      </p:sp>
      <p:sp>
        <p:nvSpPr>
          <p:cNvPr id="5" name="ZoneTexte 4">
            <a:extLst>
              <a:ext uri="{FF2B5EF4-FFF2-40B4-BE49-F238E27FC236}">
                <a16:creationId xmlns:a16="http://schemas.microsoft.com/office/drawing/2014/main" id="{AAE7394E-76F2-FC60-F5A1-0DEF34317A6B}"/>
              </a:ext>
            </a:extLst>
          </p:cNvPr>
          <p:cNvSpPr txBox="1"/>
          <p:nvPr/>
        </p:nvSpPr>
        <p:spPr>
          <a:xfrm>
            <a:off x="1160841" y="1033055"/>
            <a:ext cx="3960000" cy="540000"/>
          </a:xfrm>
          <a:prstGeom prst="rect">
            <a:avLst/>
          </a:prstGeom>
          <a:noFill/>
          <a:ln w="19050">
            <a:noFill/>
          </a:ln>
        </p:spPr>
        <p:txBody>
          <a:bodyPr wrap="square" rtlCol="0" anchor="ctr">
            <a:noAutofit/>
          </a:bodyPr>
          <a:lstStyle/>
          <a:p>
            <a:pPr algn="ctr"/>
            <a:r>
              <a:rPr lang="fr-FR" sz="1600" b="1" cap="all"/>
              <a:t>Participation grands comptes</a:t>
            </a:r>
          </a:p>
        </p:txBody>
      </p:sp>
      <p:sp>
        <p:nvSpPr>
          <p:cNvPr id="36" name="ZoneTexte 35">
            <a:extLst>
              <a:ext uri="{FF2B5EF4-FFF2-40B4-BE49-F238E27FC236}">
                <a16:creationId xmlns:a16="http://schemas.microsoft.com/office/drawing/2014/main" id="{7BB9EF50-85E3-710D-4B16-4AF5EE45B642}"/>
              </a:ext>
            </a:extLst>
          </p:cNvPr>
          <p:cNvSpPr txBox="1"/>
          <p:nvPr/>
        </p:nvSpPr>
        <p:spPr>
          <a:xfrm>
            <a:off x="334962" y="5062097"/>
            <a:ext cx="11520000" cy="720000"/>
          </a:xfrm>
          <a:prstGeom prst="rect">
            <a:avLst/>
          </a:prstGeom>
          <a:solidFill>
            <a:schemeClr val="bg2">
              <a:lumMod val="95000"/>
            </a:schemeClr>
          </a:solidFill>
        </p:spPr>
        <p:txBody>
          <a:bodyPr wrap="square" anchor="ctr">
            <a:noAutofit/>
          </a:bodyPr>
          <a:lstStyle/>
          <a:p>
            <a:pPr marL="285750" marR="0" lvl="0" indent="-285750" algn="l" defTabSz="914400" rtl="0" eaLnBrk="1" fontAlgn="auto" latinLnBrk="0" hangingPunct="1">
              <a:spcBef>
                <a:spcPts val="600"/>
              </a:spcBef>
              <a:spcAft>
                <a:spcPts val="0"/>
              </a:spcAft>
              <a:buClr>
                <a:schemeClr val="bg1"/>
              </a:buClr>
              <a:buSzPct val="100000"/>
              <a:buFont typeface="Wingdings" panose="05000000000000000000" pitchFamily="2" charset="2"/>
              <a:buChar char="§"/>
              <a:tabLst/>
              <a:defRPr/>
            </a:pPr>
            <a:r>
              <a:rPr lang="fr-FR" dirty="0"/>
              <a:t>Avec</a:t>
            </a:r>
            <a:r>
              <a:rPr lang="fr-FR" dirty="0">
                <a:solidFill>
                  <a:srgbClr val="000000"/>
                </a:solidFill>
                <a:latin typeface="Arial" panose="020B0604020202020204"/>
              </a:rPr>
              <a:t> 42 grands comptes adhérents Pacte PME</a:t>
            </a:r>
            <a:r>
              <a:rPr lang="fr-FR" dirty="0"/>
              <a:t> et le partenariat avec le Label RFAR, l’Observatoire pourrait progresser… surtout qu’il est très utile ...</a:t>
            </a:r>
            <a:endParaRPr lang="fr-FR" dirty="0">
              <a:solidFill>
                <a:srgbClr val="000000"/>
              </a:solidFill>
              <a:latin typeface="Arial" panose="020B0604020202020204"/>
            </a:endParaRPr>
          </a:p>
        </p:txBody>
      </p:sp>
      <p:cxnSp>
        <p:nvCxnSpPr>
          <p:cNvPr id="13" name="Connecteur droit avec flèche 12">
            <a:extLst>
              <a:ext uri="{FF2B5EF4-FFF2-40B4-BE49-F238E27FC236}">
                <a16:creationId xmlns:a16="http://schemas.microsoft.com/office/drawing/2014/main" id="{45EF03D6-2379-4A69-2F06-2B74AE6121A7}"/>
              </a:ext>
            </a:extLst>
          </p:cNvPr>
          <p:cNvCxnSpPr>
            <a:cxnSpLocks/>
          </p:cNvCxnSpPr>
          <p:nvPr/>
        </p:nvCxnSpPr>
        <p:spPr>
          <a:xfrm>
            <a:off x="440841" y="1303055"/>
            <a:ext cx="720000"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8" name="Graphique 7">
            <a:extLst>
              <a:ext uri="{FF2B5EF4-FFF2-40B4-BE49-F238E27FC236}">
                <a16:creationId xmlns:a16="http://schemas.microsoft.com/office/drawing/2014/main" id="{2AA6BFE3-A180-2BD2-35D1-DCA3BBE4B1F5}"/>
              </a:ext>
            </a:extLst>
          </p:cNvPr>
          <p:cNvGraphicFramePr>
            <a:graphicFrameLocks/>
          </p:cNvGraphicFramePr>
          <p:nvPr>
            <p:extLst>
              <p:ext uri="{D42A27DB-BD31-4B8C-83A1-F6EECF244321}">
                <p14:modId xmlns:p14="http://schemas.microsoft.com/office/powerpoint/2010/main" val="2314786091"/>
              </p:ext>
            </p:extLst>
          </p:nvPr>
        </p:nvGraphicFramePr>
        <p:xfrm>
          <a:off x="1073196" y="1866860"/>
          <a:ext cx="4267516" cy="2639045"/>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e 18">
            <a:extLst>
              <a:ext uri="{FF2B5EF4-FFF2-40B4-BE49-F238E27FC236}">
                <a16:creationId xmlns:a16="http://schemas.microsoft.com/office/drawing/2014/main" id="{E7B670AC-FB57-479F-0349-9EBE46504F70}"/>
              </a:ext>
            </a:extLst>
          </p:cNvPr>
          <p:cNvGrpSpPr/>
          <p:nvPr/>
        </p:nvGrpSpPr>
        <p:grpSpPr>
          <a:xfrm>
            <a:off x="6316126" y="4072840"/>
            <a:ext cx="5320785" cy="288000"/>
            <a:chOff x="6413148" y="4090407"/>
            <a:chExt cx="5320785" cy="288000"/>
          </a:xfrm>
        </p:grpSpPr>
        <p:sp>
          <p:nvSpPr>
            <p:cNvPr id="16" name="ZoneTexte 15">
              <a:extLst>
                <a:ext uri="{FF2B5EF4-FFF2-40B4-BE49-F238E27FC236}">
                  <a16:creationId xmlns:a16="http://schemas.microsoft.com/office/drawing/2014/main" id="{7B182A2E-B632-794B-D1B8-4BA577D87E7B}"/>
                </a:ext>
              </a:extLst>
            </p:cNvPr>
            <p:cNvSpPr txBox="1"/>
            <p:nvPr/>
          </p:nvSpPr>
          <p:spPr>
            <a:xfrm>
              <a:off x="6532418" y="4090407"/>
              <a:ext cx="5201515" cy="288000"/>
            </a:xfrm>
            <a:prstGeom prst="rect">
              <a:avLst/>
            </a:prstGeom>
            <a:solidFill>
              <a:schemeClr val="bg2"/>
            </a:solidFill>
          </p:spPr>
          <p:txBody>
            <a:bodyPr wrap="square" rtlCol="0">
              <a:spAutoFit/>
            </a:bodyPr>
            <a:lstStyle/>
            <a:p>
              <a:r>
                <a:rPr lang="fr-FR" sz="1050">
                  <a:solidFill>
                    <a:schemeClr val="accent5">
                      <a:lumMod val="75000"/>
                    </a:schemeClr>
                  </a:solidFill>
                </a:rPr>
                <a:t>Grands comptes AVEC plan d’action	Grands comptes SANS plan d’action	</a:t>
              </a:r>
            </a:p>
          </p:txBody>
        </p:sp>
        <p:pic>
          <p:nvPicPr>
            <p:cNvPr id="14" name="Image 13">
              <a:extLst>
                <a:ext uri="{FF2B5EF4-FFF2-40B4-BE49-F238E27FC236}">
                  <a16:creationId xmlns:a16="http://schemas.microsoft.com/office/drawing/2014/main" id="{56AEB47E-312D-0D72-C790-8F66CC5BF8D9}"/>
                </a:ext>
              </a:extLst>
            </p:cNvPr>
            <p:cNvPicPr>
              <a:picLocks noChangeAspect="1"/>
            </p:cNvPicPr>
            <p:nvPr/>
          </p:nvPicPr>
          <p:blipFill rotWithShape="1">
            <a:blip r:embed="rId4"/>
            <a:srcRect l="5068" t="39208" r="90313" b="32859"/>
            <a:stretch/>
          </p:blipFill>
          <p:spPr>
            <a:xfrm>
              <a:off x="9171275" y="4169157"/>
              <a:ext cx="113153" cy="116668"/>
            </a:xfrm>
            <a:prstGeom prst="rect">
              <a:avLst/>
            </a:prstGeom>
          </p:spPr>
        </p:pic>
        <p:pic>
          <p:nvPicPr>
            <p:cNvPr id="18" name="Image 17">
              <a:extLst>
                <a:ext uri="{FF2B5EF4-FFF2-40B4-BE49-F238E27FC236}">
                  <a16:creationId xmlns:a16="http://schemas.microsoft.com/office/drawing/2014/main" id="{12DF2659-A775-6B09-CAAD-8BAA315B7946}"/>
                </a:ext>
              </a:extLst>
            </p:cNvPr>
            <p:cNvPicPr>
              <a:picLocks noChangeAspect="1"/>
            </p:cNvPicPr>
            <p:nvPr/>
          </p:nvPicPr>
          <p:blipFill rotWithShape="1">
            <a:blip r:embed="rId5"/>
            <a:srcRect l="1893" t="35986" r="93711" b="25324"/>
            <a:stretch/>
          </p:blipFill>
          <p:spPr>
            <a:xfrm>
              <a:off x="6413148" y="4159632"/>
              <a:ext cx="119270" cy="119269"/>
            </a:xfrm>
            <a:prstGeom prst="rect">
              <a:avLst/>
            </a:prstGeom>
          </p:spPr>
        </p:pic>
      </p:grpSp>
      <p:grpSp>
        <p:nvGrpSpPr>
          <p:cNvPr id="11" name="Groupe 10">
            <a:extLst>
              <a:ext uri="{FF2B5EF4-FFF2-40B4-BE49-F238E27FC236}">
                <a16:creationId xmlns:a16="http://schemas.microsoft.com/office/drawing/2014/main" id="{45BC994F-6BAB-FF9B-1CFE-3DAA08BEB6F0}"/>
              </a:ext>
            </a:extLst>
          </p:cNvPr>
          <p:cNvGrpSpPr/>
          <p:nvPr/>
        </p:nvGrpSpPr>
        <p:grpSpPr>
          <a:xfrm>
            <a:off x="6096000" y="1667880"/>
            <a:ext cx="5761038" cy="2743200"/>
            <a:chOff x="6096000" y="1667880"/>
            <a:chExt cx="5761038" cy="2743200"/>
          </a:xfrm>
        </p:grpSpPr>
        <p:graphicFrame>
          <p:nvGraphicFramePr>
            <p:cNvPr id="10" name="Graphique 9">
              <a:extLst>
                <a:ext uri="{FF2B5EF4-FFF2-40B4-BE49-F238E27FC236}">
                  <a16:creationId xmlns:a16="http://schemas.microsoft.com/office/drawing/2014/main" id="{92A77E70-C6BD-18DA-5101-E2A05AA25692}"/>
                </a:ext>
              </a:extLst>
            </p:cNvPr>
            <p:cNvGraphicFramePr>
              <a:graphicFrameLocks/>
            </p:cNvGraphicFramePr>
            <p:nvPr>
              <p:extLst>
                <p:ext uri="{D42A27DB-BD31-4B8C-83A1-F6EECF244321}">
                  <p14:modId xmlns:p14="http://schemas.microsoft.com/office/powerpoint/2010/main" val="4202068270"/>
                </p:ext>
              </p:extLst>
            </p:nvPr>
          </p:nvGraphicFramePr>
          <p:xfrm>
            <a:off x="6096000" y="1667880"/>
            <a:ext cx="5761038"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7" name="ZoneTexte 6">
              <a:extLst>
                <a:ext uri="{FF2B5EF4-FFF2-40B4-BE49-F238E27FC236}">
                  <a16:creationId xmlns:a16="http://schemas.microsoft.com/office/drawing/2014/main" id="{45F05495-5B9C-CAE8-DAA5-8F05F54A6824}"/>
                </a:ext>
              </a:extLst>
            </p:cNvPr>
            <p:cNvSpPr txBox="1"/>
            <p:nvPr/>
          </p:nvSpPr>
          <p:spPr>
            <a:xfrm>
              <a:off x="6321529" y="4059696"/>
              <a:ext cx="2647826" cy="246221"/>
            </a:xfrm>
            <a:prstGeom prst="rect">
              <a:avLst/>
            </a:prstGeom>
            <a:solidFill>
              <a:schemeClr val="bg2"/>
            </a:solidFill>
          </p:spPr>
          <p:txBody>
            <a:bodyPr wrap="square" rtlCol="0">
              <a:spAutoFit/>
            </a:bodyPr>
            <a:lstStyle/>
            <a:p>
              <a:pPr marL="285750" indent="-285750">
                <a:buClr>
                  <a:srgbClr val="82BDEB"/>
                </a:buClr>
                <a:buSzPct val="150000"/>
                <a:buFont typeface="Wingdings" panose="05000000000000000000" pitchFamily="2" charset="2"/>
                <a:buChar char="§"/>
              </a:pPr>
              <a:r>
                <a:rPr lang="fr-FR" sz="1000">
                  <a:solidFill>
                    <a:schemeClr val="accent5">
                      <a:lumMod val="75000"/>
                    </a:schemeClr>
                  </a:solidFill>
                </a:rPr>
                <a:t>Grands comptes AVEC plan d’action</a:t>
              </a:r>
            </a:p>
          </p:txBody>
        </p:sp>
        <p:sp>
          <p:nvSpPr>
            <p:cNvPr id="9" name="ZoneTexte 8">
              <a:extLst>
                <a:ext uri="{FF2B5EF4-FFF2-40B4-BE49-F238E27FC236}">
                  <a16:creationId xmlns:a16="http://schemas.microsoft.com/office/drawing/2014/main" id="{0CBE6B8D-8605-60F2-3E5E-973A5473B729}"/>
                </a:ext>
              </a:extLst>
            </p:cNvPr>
            <p:cNvSpPr txBox="1"/>
            <p:nvPr/>
          </p:nvSpPr>
          <p:spPr>
            <a:xfrm>
              <a:off x="9036153" y="4059696"/>
              <a:ext cx="2667556" cy="253916"/>
            </a:xfrm>
            <a:prstGeom prst="rect">
              <a:avLst/>
            </a:prstGeom>
            <a:solidFill>
              <a:schemeClr val="bg2"/>
            </a:solidFill>
          </p:spPr>
          <p:txBody>
            <a:bodyPr wrap="square" rtlCol="0">
              <a:spAutoFit/>
            </a:bodyPr>
            <a:lstStyle/>
            <a:p>
              <a:pPr marL="285750" indent="-285750">
                <a:buClr>
                  <a:srgbClr val="2C2E7B"/>
                </a:buClr>
                <a:buSzPct val="150000"/>
                <a:buFont typeface="Wingdings" panose="05000000000000000000" pitchFamily="2" charset="2"/>
                <a:buChar char="§"/>
              </a:pPr>
              <a:r>
                <a:rPr lang="fr-FR" sz="1000">
                  <a:solidFill>
                    <a:schemeClr val="accent5">
                      <a:lumMod val="75000"/>
                    </a:schemeClr>
                  </a:solidFill>
                </a:rPr>
                <a:t>Grands comptes SANS plan d’action</a:t>
              </a:r>
            </a:p>
          </p:txBody>
        </p:sp>
      </p:grpSp>
    </p:spTree>
    <p:extLst>
      <p:ext uri="{BB962C8B-B14F-4D97-AF65-F5344CB8AC3E}">
        <p14:creationId xmlns:p14="http://schemas.microsoft.com/office/powerpoint/2010/main" val="348984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7FB29-701A-435C-477F-E42E8F7E3FA5}"/>
              </a:ext>
            </a:extLst>
          </p:cNvPr>
          <p:cNvSpPr>
            <a:spLocks noGrp="1"/>
          </p:cNvSpPr>
          <p:nvPr>
            <p:ph type="title"/>
          </p:nvPr>
        </p:nvSpPr>
        <p:spPr/>
        <p:txBody>
          <a:bodyPr/>
          <a:lstStyle/>
          <a:p>
            <a:r>
              <a:rPr lang="fr-FR"/>
              <a:t>Résultat global du baromètre Pacte PME</a:t>
            </a:r>
          </a:p>
        </p:txBody>
      </p:sp>
      <p:sp>
        <p:nvSpPr>
          <p:cNvPr id="3" name="Espace réservé du numéro de diapositive 2">
            <a:extLst>
              <a:ext uri="{FF2B5EF4-FFF2-40B4-BE49-F238E27FC236}">
                <a16:creationId xmlns:a16="http://schemas.microsoft.com/office/drawing/2014/main" id="{3AA86CA4-DFFE-49E3-3FD9-254E30CF04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a:t>
            </a:fld>
            <a:endParaRPr lang="fr-FR"/>
          </a:p>
        </p:txBody>
      </p:sp>
      <p:sp>
        <p:nvSpPr>
          <p:cNvPr id="4" name="Espace réservé du pied de page 3">
            <a:extLst>
              <a:ext uri="{FF2B5EF4-FFF2-40B4-BE49-F238E27FC236}">
                <a16:creationId xmlns:a16="http://schemas.microsoft.com/office/drawing/2014/main" id="{9F6C4017-6676-C12C-E4A1-D44C3FBA74AA}"/>
              </a:ext>
            </a:extLst>
          </p:cNvPr>
          <p:cNvSpPr>
            <a:spLocks noGrp="1"/>
          </p:cNvSpPr>
          <p:nvPr>
            <p:ph type="ftr" idx="11"/>
          </p:nvPr>
        </p:nvSpPr>
        <p:spPr/>
        <p:txBody>
          <a:bodyPr/>
          <a:lstStyle/>
          <a:p>
            <a:r>
              <a:rPr lang="fr-FR" dirty="0"/>
              <a:t>Observatoire 2023-2024</a:t>
            </a:r>
          </a:p>
        </p:txBody>
      </p:sp>
      <p:sp>
        <p:nvSpPr>
          <p:cNvPr id="5" name="ZoneTexte 4">
            <a:extLst>
              <a:ext uri="{FF2B5EF4-FFF2-40B4-BE49-F238E27FC236}">
                <a16:creationId xmlns:a16="http://schemas.microsoft.com/office/drawing/2014/main" id="{AAE7394E-76F2-FC60-F5A1-0DEF34317A6B}"/>
              </a:ext>
            </a:extLst>
          </p:cNvPr>
          <p:cNvSpPr txBox="1"/>
          <p:nvPr/>
        </p:nvSpPr>
        <p:spPr>
          <a:xfrm>
            <a:off x="1160841" y="1033055"/>
            <a:ext cx="5580000" cy="540000"/>
          </a:xfrm>
          <a:prstGeom prst="rect">
            <a:avLst/>
          </a:prstGeom>
          <a:noFill/>
          <a:ln w="19050">
            <a:noFill/>
          </a:ln>
        </p:spPr>
        <p:txBody>
          <a:bodyPr wrap="square" rtlCol="0" anchor="ctr">
            <a:noAutofit/>
          </a:bodyPr>
          <a:lstStyle/>
          <a:p>
            <a:pPr algn="ctr"/>
            <a:r>
              <a:rPr lang="fr-FR" sz="1600" b="1" cap="all"/>
              <a:t>Résultats obtenus par les grands comptes</a:t>
            </a:r>
          </a:p>
        </p:txBody>
      </p:sp>
      <p:sp>
        <p:nvSpPr>
          <p:cNvPr id="36" name="ZoneTexte 35">
            <a:extLst>
              <a:ext uri="{FF2B5EF4-FFF2-40B4-BE49-F238E27FC236}">
                <a16:creationId xmlns:a16="http://schemas.microsoft.com/office/drawing/2014/main" id="{7BB9EF50-85E3-710D-4B16-4AF5EE45B642}"/>
              </a:ext>
            </a:extLst>
          </p:cNvPr>
          <p:cNvSpPr txBox="1"/>
          <p:nvPr/>
        </p:nvSpPr>
        <p:spPr>
          <a:xfrm>
            <a:off x="340701" y="4849411"/>
            <a:ext cx="5580000" cy="1296000"/>
          </a:xfrm>
          <a:prstGeom prst="rect">
            <a:avLst/>
          </a:prstGeom>
          <a:solidFill>
            <a:schemeClr val="bg2">
              <a:lumMod val="95000"/>
            </a:schemeClr>
          </a:solidFill>
        </p:spPr>
        <p:txBody>
          <a:bodyPr wrap="square" anchor="ctr">
            <a:noAutofit/>
          </a:bodyPr>
          <a:lstStyle/>
          <a:p>
            <a:pPr marL="285750" marR="0" lvl="0" indent="-285750" algn="l" defTabSz="914400" rtl="0" eaLnBrk="1" fontAlgn="auto" latinLnBrk="0" hangingPunct="1">
              <a:spcBef>
                <a:spcPts val="600"/>
              </a:spcBef>
              <a:spcAft>
                <a:spcPts val="0"/>
              </a:spcAft>
              <a:buClr>
                <a:schemeClr val="bg1"/>
              </a:buClr>
              <a:buSzPct val="100000"/>
              <a:buFont typeface="Wingdings" panose="05000000000000000000" pitchFamily="2" charset="2"/>
              <a:buChar char="§"/>
              <a:tabLst/>
              <a:defRPr/>
            </a:pPr>
            <a:r>
              <a:rPr lang="fr-FR" dirty="0">
                <a:solidFill>
                  <a:srgbClr val="000000"/>
                </a:solidFill>
                <a:latin typeface="Arial" panose="020B0604020202020204"/>
              </a:rPr>
              <a:t>Les grands comptes Pacte PME utilisant l’Observatoire génèrent une valeur ajoutée sociétale plus forte, </a:t>
            </a:r>
            <a:r>
              <a:rPr lang="fr-FR" dirty="0">
                <a:solidFill>
                  <a:schemeClr val="tx1"/>
                </a:solidFill>
              </a:rPr>
              <a:t>par exemple </a:t>
            </a:r>
            <a:r>
              <a:rPr lang="fr-FR" dirty="0">
                <a:solidFill>
                  <a:srgbClr val="000000"/>
                </a:solidFill>
                <a:latin typeface="Arial" panose="020B0604020202020204"/>
              </a:rPr>
              <a:t>sur leur impact territorial</a:t>
            </a:r>
          </a:p>
          <a:p>
            <a:pPr marL="285750" marR="0" lvl="0" indent="-285750" algn="l" defTabSz="914400" rtl="0" eaLnBrk="1" fontAlgn="auto" latinLnBrk="0" hangingPunct="1">
              <a:spcBef>
                <a:spcPts val="600"/>
              </a:spcBef>
              <a:spcAft>
                <a:spcPts val="0"/>
              </a:spcAft>
              <a:buClr>
                <a:schemeClr val="bg1"/>
              </a:buClr>
              <a:buSzPct val="100000"/>
              <a:buFont typeface="Wingdings" panose="05000000000000000000" pitchFamily="2" charset="2"/>
              <a:buChar char="§"/>
              <a:tabLst/>
              <a:defRPr/>
            </a:pPr>
            <a:r>
              <a:rPr lang="fr-FR" dirty="0">
                <a:solidFill>
                  <a:srgbClr val="000000"/>
                </a:solidFill>
                <a:latin typeface="Arial" panose="020B0604020202020204"/>
              </a:rPr>
              <a:t>Les grands comptes renforcent aussi leur compétitivité via</a:t>
            </a:r>
            <a:r>
              <a:rPr lang="fr-FR" dirty="0">
                <a:solidFill>
                  <a:schemeClr val="tx1"/>
                </a:solidFill>
                <a:latin typeface="Arial" panose="020B0604020202020204"/>
              </a:rPr>
              <a:t> une confiance mutuelle </a:t>
            </a:r>
            <a:r>
              <a:rPr lang="fr-FR" dirty="0">
                <a:solidFill>
                  <a:schemeClr val="tx1"/>
                </a:solidFill>
              </a:rPr>
              <a:t>accrue </a:t>
            </a:r>
            <a:r>
              <a:rPr lang="fr-FR" dirty="0"/>
              <a:t>a</a:t>
            </a:r>
            <a:r>
              <a:rPr lang="fr-FR" dirty="0">
                <a:solidFill>
                  <a:srgbClr val="000000"/>
                </a:solidFill>
                <a:latin typeface="Arial" panose="020B0604020202020204"/>
              </a:rPr>
              <a:t>vec leurs PME</a:t>
            </a:r>
          </a:p>
        </p:txBody>
      </p:sp>
      <p:cxnSp>
        <p:nvCxnSpPr>
          <p:cNvPr id="13" name="Connecteur droit avec flèche 12">
            <a:extLst>
              <a:ext uri="{FF2B5EF4-FFF2-40B4-BE49-F238E27FC236}">
                <a16:creationId xmlns:a16="http://schemas.microsoft.com/office/drawing/2014/main" id="{45EF03D6-2379-4A69-2F06-2B74AE6121A7}"/>
              </a:ext>
            </a:extLst>
          </p:cNvPr>
          <p:cNvCxnSpPr>
            <a:cxnSpLocks/>
          </p:cNvCxnSpPr>
          <p:nvPr/>
        </p:nvCxnSpPr>
        <p:spPr>
          <a:xfrm>
            <a:off x="440841" y="1303055"/>
            <a:ext cx="720000"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8" name="Graphique 7">
            <a:extLst>
              <a:ext uri="{FF2B5EF4-FFF2-40B4-BE49-F238E27FC236}">
                <a16:creationId xmlns:a16="http://schemas.microsoft.com/office/drawing/2014/main" id="{7DEDCF8D-3CD0-C055-4509-ECAF5F778351}"/>
              </a:ext>
            </a:extLst>
          </p:cNvPr>
          <p:cNvGraphicFramePr>
            <a:graphicFrameLocks/>
          </p:cNvGraphicFramePr>
          <p:nvPr>
            <p:extLst>
              <p:ext uri="{D42A27DB-BD31-4B8C-83A1-F6EECF244321}">
                <p14:modId xmlns:p14="http://schemas.microsoft.com/office/powerpoint/2010/main" val="4009512614"/>
              </p:ext>
            </p:extLst>
          </p:nvPr>
        </p:nvGraphicFramePr>
        <p:xfrm>
          <a:off x="1036453" y="1758472"/>
          <a:ext cx="414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a:extLst>
              <a:ext uri="{FF2B5EF4-FFF2-40B4-BE49-F238E27FC236}">
                <a16:creationId xmlns:a16="http://schemas.microsoft.com/office/drawing/2014/main" id="{1F83758B-BD17-64F0-C6A7-98FD97D10FBD}"/>
              </a:ext>
            </a:extLst>
          </p:cNvPr>
          <p:cNvSpPr txBox="1"/>
          <p:nvPr/>
        </p:nvSpPr>
        <p:spPr>
          <a:xfrm>
            <a:off x="2393137" y="2685702"/>
            <a:ext cx="504000" cy="261610"/>
          </a:xfrm>
          <a:prstGeom prst="rect">
            <a:avLst/>
          </a:prstGeom>
          <a:noFill/>
        </p:spPr>
        <p:txBody>
          <a:bodyPr wrap="square" rtlCol="0">
            <a:spAutoFit/>
          </a:bodyPr>
          <a:lstStyle/>
          <a:p>
            <a:pPr algn="ctr"/>
            <a:r>
              <a:rPr lang="fr-FR" sz="1100" b="1">
                <a:solidFill>
                  <a:schemeClr val="tx1"/>
                </a:solidFill>
              </a:rPr>
              <a:t>+ 4%</a:t>
            </a:r>
          </a:p>
        </p:txBody>
      </p:sp>
      <p:sp>
        <p:nvSpPr>
          <p:cNvPr id="10" name="ZoneTexte 9">
            <a:extLst>
              <a:ext uri="{FF2B5EF4-FFF2-40B4-BE49-F238E27FC236}">
                <a16:creationId xmlns:a16="http://schemas.microsoft.com/office/drawing/2014/main" id="{E36CD7A8-5FA6-2DE3-C2B7-E5200460F917}"/>
              </a:ext>
            </a:extLst>
          </p:cNvPr>
          <p:cNvSpPr txBox="1"/>
          <p:nvPr/>
        </p:nvSpPr>
        <p:spPr>
          <a:xfrm>
            <a:off x="3584137" y="2592512"/>
            <a:ext cx="504000" cy="261610"/>
          </a:xfrm>
          <a:prstGeom prst="rect">
            <a:avLst/>
          </a:prstGeom>
          <a:noFill/>
        </p:spPr>
        <p:txBody>
          <a:bodyPr wrap="square" rtlCol="0">
            <a:spAutoFit/>
          </a:bodyPr>
          <a:lstStyle/>
          <a:p>
            <a:pPr algn="ctr"/>
            <a:r>
              <a:rPr lang="fr-FR" sz="1100" b="1">
                <a:solidFill>
                  <a:schemeClr val="tx1"/>
                </a:solidFill>
              </a:rPr>
              <a:t>+ 2%</a:t>
            </a:r>
          </a:p>
        </p:txBody>
      </p:sp>
      <p:pic>
        <p:nvPicPr>
          <p:cNvPr id="12" name="Graphique 11">
            <a:extLst>
              <a:ext uri="{FF2B5EF4-FFF2-40B4-BE49-F238E27FC236}">
                <a16:creationId xmlns:a16="http://schemas.microsoft.com/office/drawing/2014/main" id="{69D11762-3738-A2BA-265B-E47AFAEF84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41547" flipV="1">
            <a:off x="2443206" y="2822345"/>
            <a:ext cx="403863" cy="403863"/>
          </a:xfrm>
          <a:prstGeom prst="rect">
            <a:avLst/>
          </a:prstGeom>
        </p:spPr>
      </p:pic>
      <p:pic>
        <p:nvPicPr>
          <p:cNvPr id="14" name="Graphique 13">
            <a:extLst>
              <a:ext uri="{FF2B5EF4-FFF2-40B4-BE49-F238E27FC236}">
                <a16:creationId xmlns:a16="http://schemas.microsoft.com/office/drawing/2014/main" id="{DB049271-DDD9-060C-4E2E-09F0C1F2E8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41547" flipV="1">
            <a:off x="3634206" y="2746559"/>
            <a:ext cx="403863" cy="403863"/>
          </a:xfrm>
          <a:prstGeom prst="rect">
            <a:avLst/>
          </a:prstGeom>
        </p:spPr>
      </p:pic>
      <p:sp>
        <p:nvSpPr>
          <p:cNvPr id="16" name="ZoneTexte 15">
            <a:extLst>
              <a:ext uri="{FF2B5EF4-FFF2-40B4-BE49-F238E27FC236}">
                <a16:creationId xmlns:a16="http://schemas.microsoft.com/office/drawing/2014/main" id="{4852729B-F17C-0C78-9682-E703B3211500}"/>
              </a:ext>
            </a:extLst>
          </p:cNvPr>
          <p:cNvSpPr txBox="1"/>
          <p:nvPr/>
        </p:nvSpPr>
        <p:spPr>
          <a:xfrm>
            <a:off x="6284569" y="4842963"/>
            <a:ext cx="5580000" cy="1296000"/>
          </a:xfrm>
          <a:prstGeom prst="rect">
            <a:avLst/>
          </a:prstGeom>
          <a:solidFill>
            <a:schemeClr val="bg2">
              <a:lumMod val="95000"/>
            </a:schemeClr>
          </a:solidFill>
        </p:spPr>
        <p:txBody>
          <a:bodyPr wrap="square" anchor="ctr">
            <a:noAutofit/>
          </a:bodyPr>
          <a:lstStyle/>
          <a:p>
            <a:pPr marL="285750" marR="0" lvl="0" indent="-285750" algn="l" defTabSz="914400" rtl="0" eaLnBrk="1" fontAlgn="auto" latinLnBrk="0" hangingPunct="1">
              <a:spcBef>
                <a:spcPts val="600"/>
              </a:spcBef>
              <a:spcAft>
                <a:spcPts val="0"/>
              </a:spcAft>
              <a:buClr>
                <a:schemeClr val="bg1"/>
              </a:buClr>
              <a:buSzPct val="100000"/>
              <a:buFont typeface="Wingdings" panose="05000000000000000000" pitchFamily="2" charset="2"/>
              <a:buChar char="§"/>
              <a:tabLst/>
              <a:defRPr/>
            </a:pPr>
            <a:r>
              <a:rPr lang="fr-FR">
                <a:solidFill>
                  <a:srgbClr val="000000"/>
                </a:solidFill>
                <a:latin typeface="Arial" panose="020B0604020202020204"/>
              </a:rPr>
              <a:t>90 milliards d’achats annuels (dont un tiers pour les PME) bénéficient de la démarche de ces grands comptes</a:t>
            </a:r>
          </a:p>
        </p:txBody>
      </p:sp>
      <p:graphicFrame>
        <p:nvGraphicFramePr>
          <p:cNvPr id="6" name="Graphique 5">
            <a:extLst>
              <a:ext uri="{FF2B5EF4-FFF2-40B4-BE49-F238E27FC236}">
                <a16:creationId xmlns:a16="http://schemas.microsoft.com/office/drawing/2014/main" id="{2E9ED9C9-F1D3-B97B-47E9-0DCDB516D59A}"/>
              </a:ext>
            </a:extLst>
          </p:cNvPr>
          <p:cNvGraphicFramePr>
            <a:graphicFrameLocks/>
          </p:cNvGraphicFramePr>
          <p:nvPr>
            <p:extLst>
              <p:ext uri="{D42A27DB-BD31-4B8C-83A1-F6EECF244321}">
                <p14:modId xmlns:p14="http://schemas.microsoft.com/office/powerpoint/2010/main" val="147726378"/>
              </p:ext>
            </p:extLst>
          </p:nvPr>
        </p:nvGraphicFramePr>
        <p:xfrm>
          <a:off x="6189854" y="1734168"/>
          <a:ext cx="5580000" cy="279429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1592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C5D8D38-B3CB-53D8-0857-F727DB60993F}"/>
              </a:ext>
            </a:extLst>
          </p:cNvPr>
          <p:cNvSpPr>
            <a:spLocks noGrp="1"/>
          </p:cNvSpPr>
          <p:nvPr>
            <p:ph type="ftr" idx="11"/>
          </p:nvPr>
        </p:nvSpPr>
        <p:spPr/>
        <p:txBody>
          <a:bodyPr/>
          <a:lstStyle/>
          <a:p>
            <a:r>
              <a:rPr lang="fr-FR" dirty="0"/>
              <a:t>Observatoire 2023-2024</a:t>
            </a:r>
          </a:p>
        </p:txBody>
      </p:sp>
      <p:sp>
        <p:nvSpPr>
          <p:cNvPr id="3" name="Titre 2">
            <a:extLst>
              <a:ext uri="{FF2B5EF4-FFF2-40B4-BE49-F238E27FC236}">
                <a16:creationId xmlns:a16="http://schemas.microsoft.com/office/drawing/2014/main" id="{717DD2B1-0950-81EA-E28B-587C7C868C3D}"/>
              </a:ext>
            </a:extLst>
          </p:cNvPr>
          <p:cNvSpPr>
            <a:spLocks noGrp="1"/>
          </p:cNvSpPr>
          <p:nvPr>
            <p:ph type="title"/>
          </p:nvPr>
        </p:nvSpPr>
        <p:spPr/>
        <p:txBody>
          <a:bodyPr/>
          <a:lstStyle/>
          <a:p>
            <a:r>
              <a:rPr lang="fr-FR"/>
              <a:t>Quels enseignements transverses selon les thèmes ?</a:t>
            </a:r>
          </a:p>
        </p:txBody>
      </p:sp>
      <p:sp>
        <p:nvSpPr>
          <p:cNvPr id="4" name="Espace réservé du numéro de diapositive 3">
            <a:extLst>
              <a:ext uri="{FF2B5EF4-FFF2-40B4-BE49-F238E27FC236}">
                <a16:creationId xmlns:a16="http://schemas.microsoft.com/office/drawing/2014/main" id="{F7DB2C26-74EB-2394-A999-A9D28A0475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graphicFrame>
        <p:nvGraphicFramePr>
          <p:cNvPr id="5" name="Tableau 4">
            <a:extLst>
              <a:ext uri="{FF2B5EF4-FFF2-40B4-BE49-F238E27FC236}">
                <a16:creationId xmlns:a16="http://schemas.microsoft.com/office/drawing/2014/main" id="{903E8C35-9D8D-A682-BFBA-36C5E7FBB554}"/>
              </a:ext>
            </a:extLst>
          </p:cNvPr>
          <p:cNvGraphicFramePr>
            <a:graphicFrameLocks noGrp="1"/>
          </p:cNvGraphicFramePr>
          <p:nvPr>
            <p:extLst>
              <p:ext uri="{D42A27DB-BD31-4B8C-83A1-F6EECF244321}">
                <p14:modId xmlns:p14="http://schemas.microsoft.com/office/powerpoint/2010/main" val="471637822"/>
              </p:ext>
            </p:extLst>
          </p:nvPr>
        </p:nvGraphicFramePr>
        <p:xfrm>
          <a:off x="335756" y="1016864"/>
          <a:ext cx="11520000" cy="3024000"/>
        </p:xfrm>
        <a:graphic>
          <a:graphicData uri="http://schemas.openxmlformats.org/drawingml/2006/table">
            <a:tbl>
              <a:tblPr/>
              <a:tblGrid>
                <a:gridCol w="5220000">
                  <a:extLst>
                    <a:ext uri="{9D8B030D-6E8A-4147-A177-3AD203B41FA5}">
                      <a16:colId xmlns:a16="http://schemas.microsoft.com/office/drawing/2014/main" val="1101878256"/>
                    </a:ext>
                  </a:extLst>
                </a:gridCol>
                <a:gridCol w="1260000">
                  <a:extLst>
                    <a:ext uri="{9D8B030D-6E8A-4147-A177-3AD203B41FA5}">
                      <a16:colId xmlns:a16="http://schemas.microsoft.com/office/drawing/2014/main" val="1804946011"/>
                    </a:ext>
                  </a:extLst>
                </a:gridCol>
                <a:gridCol w="1260000">
                  <a:extLst>
                    <a:ext uri="{9D8B030D-6E8A-4147-A177-3AD203B41FA5}">
                      <a16:colId xmlns:a16="http://schemas.microsoft.com/office/drawing/2014/main" val="2694804604"/>
                    </a:ext>
                  </a:extLst>
                </a:gridCol>
                <a:gridCol w="1260000">
                  <a:extLst>
                    <a:ext uri="{9D8B030D-6E8A-4147-A177-3AD203B41FA5}">
                      <a16:colId xmlns:a16="http://schemas.microsoft.com/office/drawing/2014/main" val="2561352349"/>
                    </a:ext>
                  </a:extLst>
                </a:gridCol>
                <a:gridCol w="1260000">
                  <a:extLst>
                    <a:ext uri="{9D8B030D-6E8A-4147-A177-3AD203B41FA5}">
                      <a16:colId xmlns:a16="http://schemas.microsoft.com/office/drawing/2014/main" val="3026376533"/>
                    </a:ext>
                  </a:extLst>
                </a:gridCol>
                <a:gridCol w="1260000">
                  <a:extLst>
                    <a:ext uri="{9D8B030D-6E8A-4147-A177-3AD203B41FA5}">
                      <a16:colId xmlns:a16="http://schemas.microsoft.com/office/drawing/2014/main" val="3064581040"/>
                    </a:ext>
                  </a:extLst>
                </a:gridCol>
              </a:tblGrid>
              <a:tr h="288000">
                <a:tc rowSpan="2">
                  <a:txBody>
                    <a:bodyPr/>
                    <a:lstStyle/>
                    <a:p>
                      <a:pPr marL="180000" algn="l" rtl="0" fontAlgn="ctr"/>
                      <a:endParaRPr lang="fr-FR" sz="1200" b="1" i="0" u="none" strike="noStrike">
                        <a:solidFill>
                          <a:schemeClr val="tx1"/>
                        </a:solidFill>
                        <a:effectLst/>
                        <a:latin typeface="Arial" panose="020B0604020202020204" pitchFamily="34" charset="0"/>
                      </a:endParaRP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100" b="1" i="0" u="none" strike="noStrike">
                          <a:solidFill>
                            <a:schemeClr val="tx1"/>
                          </a:solidFill>
                          <a:effectLst/>
                          <a:latin typeface="Arial" panose="020B0604020202020204" pitchFamily="34" charset="0"/>
                        </a:rPr>
                        <a:t>ENSEMBLE</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fr-FR" sz="1100" b="1" i="0" u="none" strike="noStrike">
                          <a:solidFill>
                            <a:schemeClr val="tx1"/>
                          </a:solidFill>
                          <a:effectLst/>
                          <a:latin typeface="Arial" panose="020B0604020202020204" pitchFamily="34" charset="0"/>
                        </a:rPr>
                        <a:t>ENSEMBLE</a:t>
                      </a:r>
                    </a:p>
                  </a:txBody>
                  <a:tcPr marL="6344" marR="6344" marT="6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fr-FR" sz="1100" b="1" i="0" u="none" strike="noStrike">
                          <a:solidFill>
                            <a:schemeClr val="tx1"/>
                          </a:solidFill>
                          <a:effectLst/>
                          <a:latin typeface="Arial" panose="020B0604020202020204" pitchFamily="34" charset="0"/>
                        </a:rPr>
                        <a:t>ENSEMBLE</a:t>
                      </a:r>
                    </a:p>
                  </a:txBody>
                  <a:tcPr marL="6344" marR="6344" marT="6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fr-FR" sz="1100" b="1" i="0" u="none" strike="noStrike">
                          <a:solidFill>
                            <a:schemeClr val="tx1"/>
                          </a:solidFill>
                          <a:effectLst/>
                          <a:latin typeface="Arial" panose="020B0604020202020204" pitchFamily="34" charset="0"/>
                        </a:rPr>
                        <a:t>ÉVOLUTION </a:t>
                      </a:r>
                    </a:p>
                  </a:txBody>
                  <a:tcPr marL="6344" marR="6344" marT="6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fr-FR" sz="1100" b="1" i="0" u="none" strike="noStrike">
                          <a:solidFill>
                            <a:schemeClr val="tx1"/>
                          </a:solidFill>
                          <a:effectLst/>
                          <a:latin typeface="Arial" panose="020B0604020202020204" pitchFamily="34" charset="0"/>
                        </a:rPr>
                        <a:t>ÉVOLUTION</a:t>
                      </a:r>
                    </a:p>
                  </a:txBody>
                  <a:tcPr marL="6344" marR="6344" marT="6344" marB="0" anchor="ctr">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72278606"/>
                  </a:ext>
                </a:extLst>
              </a:tr>
              <a:tr h="288000">
                <a:tc vMerge="1">
                  <a:txBody>
                    <a:bodyPr/>
                    <a:lstStyle/>
                    <a:p>
                      <a:endParaRPr/>
                    </a:p>
                  </a:txBody>
                  <a:tcPr marL="6344" marR="6344" marT="63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fr-FR" sz="1100" b="1" i="0" u="none" strike="noStrike">
                          <a:solidFill>
                            <a:schemeClr val="tx1"/>
                          </a:solidFill>
                          <a:effectLst/>
                          <a:latin typeface="Arial" panose="020B0604020202020204" pitchFamily="34" charset="0"/>
                        </a:rPr>
                        <a:t>2023</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fr-FR" sz="1100" b="1" i="0" u="none" strike="noStrike">
                          <a:solidFill>
                            <a:schemeClr val="tx1"/>
                          </a:solidFill>
                          <a:effectLst/>
                          <a:latin typeface="Arial" panose="020B0604020202020204" pitchFamily="34" charset="0"/>
                        </a:rPr>
                        <a:t>2021</a:t>
                      </a:r>
                    </a:p>
                  </a:txBody>
                  <a:tcPr marL="6344" marR="6344" marT="6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fr-FR" sz="1100" b="1" i="0" u="none" strike="noStrike">
                          <a:solidFill>
                            <a:schemeClr val="tx1"/>
                          </a:solidFill>
                          <a:effectLst/>
                          <a:latin typeface="Arial" panose="020B0604020202020204" pitchFamily="34" charset="0"/>
                        </a:rPr>
                        <a:t>2019</a:t>
                      </a:r>
                    </a:p>
                  </a:txBody>
                  <a:tcPr marL="6344" marR="6344" marT="6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fr-FR" sz="1100" b="1" i="0" u="none" strike="noStrike">
                          <a:solidFill>
                            <a:schemeClr val="tx1"/>
                          </a:solidFill>
                          <a:effectLst/>
                          <a:latin typeface="Arial" panose="020B0604020202020204" pitchFamily="34" charset="0"/>
                        </a:rPr>
                        <a:t>2023 VS 2021</a:t>
                      </a:r>
                    </a:p>
                  </a:txBody>
                  <a:tcPr marL="6344" marR="6344" marT="6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fr-FR" sz="1100" b="1" i="0" u="none" strike="noStrike">
                          <a:solidFill>
                            <a:schemeClr val="tx1"/>
                          </a:solidFill>
                          <a:effectLst/>
                          <a:latin typeface="Arial" panose="020B0604020202020204" pitchFamily="34" charset="0"/>
                        </a:rPr>
                        <a:t>2023 VS 2019</a:t>
                      </a:r>
                    </a:p>
                  </a:txBody>
                  <a:tcPr marL="6344" marR="6344" marT="6344" marB="0" anchor="ctr">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7103095"/>
                  </a:ext>
                </a:extLst>
              </a:tr>
              <a:tr h="324000">
                <a:tc>
                  <a:txBody>
                    <a:bodyPr/>
                    <a:lstStyle/>
                    <a:p>
                      <a:pPr marL="180000" algn="l" rtl="0" fontAlgn="ctr"/>
                      <a:r>
                        <a:rPr lang="fr-FR" sz="1200" b="0" i="0" u="none" strike="noStrike">
                          <a:solidFill>
                            <a:srgbClr val="000000"/>
                          </a:solidFill>
                          <a:effectLst/>
                          <a:latin typeface="+mj-lt"/>
                        </a:rPr>
                        <a:t>Relation contractuelle</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rgbClr val="000000"/>
                          </a:solidFill>
                          <a:effectLst/>
                          <a:latin typeface="+mj-lt"/>
                        </a:rPr>
                        <a:t>78%</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fr-FR" sz="1200" b="1" i="0" u="none" strike="noStrike">
                          <a:solidFill>
                            <a:srgbClr val="000000"/>
                          </a:solidFill>
                          <a:effectLst/>
                          <a:latin typeface="+mj-lt"/>
                        </a:rPr>
                        <a:t>77%</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rgbClr val="000000"/>
                          </a:solidFill>
                          <a:effectLst/>
                          <a:latin typeface="+mj-lt"/>
                        </a:rPr>
                        <a:t>72%</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chemeClr val="accent4"/>
                          </a:solidFill>
                          <a:effectLst/>
                          <a:latin typeface="+mj-lt"/>
                        </a:rPr>
                        <a:t>+1</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chemeClr val="accent4"/>
                          </a:solidFill>
                          <a:effectLst/>
                          <a:latin typeface="+mj-lt"/>
                        </a:rPr>
                        <a:t>+6</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8389449"/>
                  </a:ext>
                </a:extLst>
              </a:tr>
              <a:tr h="324000">
                <a:tc>
                  <a:txBody>
                    <a:bodyPr/>
                    <a:lstStyle/>
                    <a:p>
                      <a:pPr marL="180000" algn="l" rtl="0" fontAlgn="ctr"/>
                      <a:r>
                        <a:rPr lang="fr-FR" sz="1200" b="0" i="0" u="none" strike="noStrike">
                          <a:solidFill>
                            <a:srgbClr val="000000"/>
                          </a:solidFill>
                          <a:effectLst/>
                          <a:latin typeface="+mj-lt"/>
                        </a:rPr>
                        <a:t>Échanges en amont</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fr-FR" sz="1200" b="1" i="0" u="none" strike="noStrike">
                          <a:solidFill>
                            <a:srgbClr val="000000"/>
                          </a:solidFill>
                          <a:effectLst/>
                          <a:latin typeface="+mj-lt"/>
                        </a:rPr>
                        <a:t>73%</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fr-FR" sz="1200" b="1" i="0" u="none" strike="noStrike">
                          <a:solidFill>
                            <a:srgbClr val="000000"/>
                          </a:solidFill>
                          <a:effectLst/>
                          <a:latin typeface="+mj-lt"/>
                        </a:rPr>
                        <a:t>70%</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fr-FR" sz="1200" b="1" i="0" u="none" strike="noStrike">
                          <a:solidFill>
                            <a:srgbClr val="000000"/>
                          </a:solidFill>
                          <a:effectLst/>
                          <a:latin typeface="+mj-lt"/>
                        </a:rPr>
                        <a:t>66%</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fr-FR" sz="1200" b="1" i="0" u="none" strike="noStrike">
                          <a:solidFill>
                            <a:schemeClr val="accent4"/>
                          </a:solidFill>
                          <a:effectLst/>
                          <a:latin typeface="+mj-lt"/>
                        </a:rPr>
                        <a:t>+3</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fr-FR" sz="1200" b="1" i="0" u="none" strike="noStrike">
                          <a:solidFill>
                            <a:schemeClr val="accent4"/>
                          </a:solidFill>
                          <a:effectLst/>
                          <a:latin typeface="+mj-lt"/>
                        </a:rPr>
                        <a:t>+7</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340189980"/>
                  </a:ext>
                </a:extLst>
              </a:tr>
              <a:tr h="324000">
                <a:tc>
                  <a:txBody>
                    <a:bodyPr/>
                    <a:lstStyle/>
                    <a:p>
                      <a:pPr marL="180000" algn="l" rtl="0" fontAlgn="ctr"/>
                      <a:r>
                        <a:rPr lang="fr-FR" sz="1200" b="0" i="0" u="none" strike="noStrike">
                          <a:solidFill>
                            <a:srgbClr val="000000"/>
                          </a:solidFill>
                          <a:effectLst/>
                          <a:latin typeface="+mj-lt"/>
                        </a:rPr>
                        <a:t>Soutien à l'innovation des PME</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rgbClr val="000000"/>
                          </a:solidFill>
                          <a:effectLst/>
                          <a:latin typeface="+mj-lt"/>
                        </a:rPr>
                        <a:t>72%</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fr-FR" sz="1200" b="1" i="0" u="none" strike="noStrike">
                          <a:solidFill>
                            <a:srgbClr val="000000"/>
                          </a:solidFill>
                          <a:effectLst/>
                          <a:latin typeface="+mj-lt"/>
                        </a:rPr>
                        <a:t>70%</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rgbClr val="000000"/>
                          </a:solidFill>
                          <a:effectLst/>
                          <a:latin typeface="+mj-lt"/>
                        </a:rPr>
                        <a:t>60%</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chemeClr val="accent4"/>
                          </a:solidFill>
                          <a:effectLst/>
                          <a:latin typeface="+mj-lt"/>
                        </a:rPr>
                        <a:t>+2</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chemeClr val="accent4"/>
                          </a:solidFill>
                          <a:effectLst/>
                          <a:latin typeface="+mj-lt"/>
                        </a:rPr>
                        <a:t>+12</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42968077"/>
                  </a:ext>
                </a:extLst>
              </a:tr>
              <a:tr h="324000">
                <a:tc>
                  <a:txBody>
                    <a:bodyPr/>
                    <a:lstStyle/>
                    <a:p>
                      <a:pPr marL="180000" algn="l" rtl="0" fontAlgn="ctr"/>
                      <a:r>
                        <a:rPr lang="fr-FR" sz="1200" b="0" i="0" u="none" strike="noStrike">
                          <a:solidFill>
                            <a:srgbClr val="000000"/>
                          </a:solidFill>
                          <a:effectLst/>
                          <a:latin typeface="+mj-lt"/>
                        </a:rPr>
                        <a:t>Qualité de la relation fournisseur</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fr-FR" sz="1200" b="1" i="0" u="none" strike="noStrike">
                          <a:solidFill>
                            <a:srgbClr val="000000"/>
                          </a:solidFill>
                          <a:effectLst/>
                          <a:latin typeface="+mj-lt"/>
                        </a:rPr>
                        <a:t>65%</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fr-FR" sz="1200" b="1" i="0" u="none" strike="noStrike">
                          <a:solidFill>
                            <a:srgbClr val="000000"/>
                          </a:solidFill>
                          <a:effectLst/>
                          <a:latin typeface="+mj-lt"/>
                        </a:rPr>
                        <a:t>62%</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fr-FR" sz="1200" b="1" i="0" u="none" strike="noStrike">
                          <a:solidFill>
                            <a:srgbClr val="000000"/>
                          </a:solidFill>
                          <a:effectLst/>
                          <a:latin typeface="+mj-lt"/>
                        </a:rPr>
                        <a:t>67%</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fr-FR" sz="1200" b="1" i="0" u="none" strike="noStrike">
                          <a:solidFill>
                            <a:schemeClr val="accent4"/>
                          </a:solidFill>
                          <a:effectLst/>
                          <a:latin typeface="+mj-lt"/>
                        </a:rPr>
                        <a:t>+3</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fr-FR" sz="1200" b="1" i="0" u="none" strike="noStrike">
                          <a:solidFill>
                            <a:schemeClr val="accent6"/>
                          </a:solidFill>
                          <a:effectLst/>
                          <a:latin typeface="+mj-lt"/>
                        </a:rPr>
                        <a:t>-2</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917233200"/>
                  </a:ext>
                </a:extLst>
              </a:tr>
              <a:tr h="324000">
                <a:tc>
                  <a:txBody>
                    <a:bodyPr/>
                    <a:lstStyle/>
                    <a:p>
                      <a:pPr marL="180000" algn="l" rtl="0" fontAlgn="ctr"/>
                      <a:r>
                        <a:rPr lang="fr-FR" sz="1200" b="0" i="0" u="none" strike="noStrike">
                          <a:solidFill>
                            <a:srgbClr val="000000"/>
                          </a:solidFill>
                          <a:effectLst/>
                          <a:latin typeface="+mj-lt"/>
                        </a:rPr>
                        <a:t>Démarche RSE</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rgbClr val="000000"/>
                          </a:solidFill>
                          <a:effectLst/>
                          <a:latin typeface="+mj-lt"/>
                        </a:rPr>
                        <a:t>62%</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ctr"/>
                      <a:r>
                        <a:rPr lang="fr-FR" sz="1200" b="1" i="0" u="none" strike="noStrike">
                          <a:solidFill>
                            <a:srgbClr val="000000"/>
                          </a:solidFill>
                          <a:effectLst/>
                          <a:latin typeface="+mj-lt"/>
                        </a:rPr>
                        <a:t>59%</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rgbClr val="000000"/>
                          </a:solidFill>
                          <a:effectLst/>
                          <a:latin typeface="+mj-lt"/>
                        </a:rPr>
                        <a:t>-</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chemeClr val="accent4"/>
                          </a:solidFill>
                          <a:effectLst/>
                          <a:latin typeface="+mj-lt"/>
                        </a:rPr>
                        <a:t>+3</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chemeClr val="tx1"/>
                          </a:solidFill>
                          <a:effectLst/>
                          <a:latin typeface="+mj-lt"/>
                        </a:rPr>
                        <a:t>-</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54346483"/>
                  </a:ext>
                </a:extLst>
              </a:tr>
              <a:tr h="324000">
                <a:tc>
                  <a:txBody>
                    <a:bodyPr/>
                    <a:lstStyle/>
                    <a:p>
                      <a:pPr marL="180000" algn="l" rtl="0" fontAlgn="ctr"/>
                      <a:r>
                        <a:rPr lang="fr-FR" sz="1200" b="0" i="0" u="none" strike="noStrike">
                          <a:solidFill>
                            <a:srgbClr val="000000"/>
                          </a:solidFill>
                          <a:effectLst/>
                          <a:latin typeface="+mj-lt"/>
                        </a:rPr>
                        <a:t>Dynamique partenariale globale</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fr-FR" sz="1200" b="1" i="0" u="none" strike="noStrike">
                          <a:solidFill>
                            <a:srgbClr val="000000"/>
                          </a:solidFill>
                          <a:effectLst/>
                          <a:latin typeface="+mj-lt"/>
                        </a:rPr>
                        <a:t>46%</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fr-FR" sz="1200" b="1" i="0" u="none" strike="noStrike">
                          <a:solidFill>
                            <a:srgbClr val="000000"/>
                          </a:solidFill>
                          <a:effectLst/>
                          <a:latin typeface="+mj-lt"/>
                        </a:rPr>
                        <a:t>47%</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fr-FR" sz="1200" b="1" i="0" u="none" strike="noStrike">
                          <a:solidFill>
                            <a:srgbClr val="000000"/>
                          </a:solidFill>
                          <a:effectLst/>
                          <a:latin typeface="+mj-lt"/>
                        </a:rPr>
                        <a:t>39%</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fr-FR" sz="1200" b="1" i="0" u="none" strike="noStrike">
                          <a:solidFill>
                            <a:schemeClr val="accent6"/>
                          </a:solidFill>
                          <a:effectLst/>
                          <a:latin typeface="+mj-lt"/>
                        </a:rPr>
                        <a:t>-1</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rtl="0" fontAlgn="ctr"/>
                      <a:r>
                        <a:rPr lang="fr-FR" sz="1200" b="1" i="0" u="none" strike="noStrike">
                          <a:solidFill>
                            <a:schemeClr val="accent4"/>
                          </a:solidFill>
                          <a:effectLst/>
                          <a:latin typeface="+mj-lt"/>
                        </a:rPr>
                        <a:t>+7</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187135855"/>
                  </a:ext>
                </a:extLst>
              </a:tr>
              <a:tr h="504000">
                <a:tc>
                  <a:txBody>
                    <a:bodyPr/>
                    <a:lstStyle/>
                    <a:p>
                      <a:pPr marL="180000" algn="l" rtl="0" fontAlgn="ctr"/>
                      <a:r>
                        <a:rPr lang="fr-FR" sz="1200" b="0" i="0" u="none" strike="noStrike">
                          <a:solidFill>
                            <a:srgbClr val="000000"/>
                          </a:solidFill>
                          <a:effectLst/>
                          <a:latin typeface="+mj-lt"/>
                        </a:rPr>
                        <a:t>Implication du grand compte dans le développement</a:t>
                      </a:r>
                      <a:br>
                        <a:rPr lang="fr-FR" sz="1200" b="0" i="0" u="none" strike="noStrike">
                          <a:solidFill>
                            <a:srgbClr val="000000"/>
                          </a:solidFill>
                          <a:effectLst/>
                          <a:latin typeface="+mj-lt"/>
                        </a:rPr>
                      </a:br>
                      <a:r>
                        <a:rPr lang="fr-FR" sz="1200" b="0" i="0" u="none" strike="noStrike">
                          <a:solidFill>
                            <a:srgbClr val="000000"/>
                          </a:solidFill>
                          <a:effectLst/>
                          <a:latin typeface="+mj-lt"/>
                        </a:rPr>
                        <a:t>du fournisseur</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rgbClr val="000000"/>
                          </a:solidFill>
                          <a:effectLst/>
                          <a:latin typeface="+mj-lt"/>
                        </a:rPr>
                        <a:t>46%</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fr-FR" sz="1200" b="1" i="0" u="none" strike="noStrike">
                          <a:solidFill>
                            <a:srgbClr val="000000"/>
                          </a:solidFill>
                          <a:effectLst/>
                          <a:latin typeface="+mj-lt"/>
                        </a:rPr>
                        <a:t>45%</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rgbClr val="000000"/>
                          </a:solidFill>
                          <a:effectLst/>
                          <a:latin typeface="+mj-lt"/>
                        </a:rPr>
                        <a:t>41%</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chemeClr val="accent4"/>
                          </a:solidFill>
                          <a:effectLst/>
                          <a:latin typeface="+mj-lt"/>
                        </a:rPr>
                        <a:t>+1</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1200" b="1" i="0" u="none" strike="noStrike">
                          <a:solidFill>
                            <a:schemeClr val="accent4"/>
                          </a:solidFill>
                          <a:effectLst/>
                          <a:latin typeface="+mj-lt"/>
                        </a:rPr>
                        <a:t>+5</a:t>
                      </a:r>
                    </a:p>
                  </a:txBody>
                  <a:tcPr marL="6344" marR="6344" marT="6344"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41419517"/>
                  </a:ext>
                </a:extLst>
              </a:tr>
            </a:tbl>
          </a:graphicData>
        </a:graphic>
      </p:graphicFrame>
      <p:sp>
        <p:nvSpPr>
          <p:cNvPr id="7" name="ZoneTexte 6">
            <a:extLst>
              <a:ext uri="{FF2B5EF4-FFF2-40B4-BE49-F238E27FC236}">
                <a16:creationId xmlns:a16="http://schemas.microsoft.com/office/drawing/2014/main" id="{4A5C6661-4576-E2D7-BAF9-710E71224B7F}"/>
              </a:ext>
            </a:extLst>
          </p:cNvPr>
          <p:cNvSpPr txBox="1"/>
          <p:nvPr/>
        </p:nvSpPr>
        <p:spPr>
          <a:xfrm>
            <a:off x="340981" y="4343007"/>
            <a:ext cx="11520000" cy="1800000"/>
          </a:xfrm>
          <a:prstGeom prst="rect">
            <a:avLst/>
          </a:prstGeom>
          <a:solidFill>
            <a:schemeClr val="bg2">
              <a:lumMod val="95000"/>
            </a:schemeClr>
          </a:solidFill>
        </p:spPr>
        <p:txBody>
          <a:bodyPr wrap="square" anchor="ctr">
            <a:noAutofit/>
          </a:bodyPr>
          <a:lstStyle/>
          <a:p>
            <a:pPr marL="285750" marR="0" lvl="0" indent="-285750" algn="l" defTabSz="914400" rtl="0" eaLnBrk="1" fontAlgn="auto" latinLnBrk="0" hangingPunct="1">
              <a:spcAft>
                <a:spcPts val="600"/>
              </a:spcAft>
              <a:buClr>
                <a:schemeClr val="bg1"/>
              </a:buClr>
              <a:buSzPct val="100000"/>
              <a:buFont typeface="Wingdings" panose="05000000000000000000" pitchFamily="2" charset="2"/>
              <a:buChar char="§"/>
              <a:tabLst/>
              <a:defRPr/>
            </a:pPr>
            <a:r>
              <a:rPr lang="fr-FR" dirty="0"/>
              <a:t>Impact positif du label RFAR qui aide à tirer les appréciations vers le haut sur les thèmes orientés gestion de la relation contractuelle vs  développement des PME</a:t>
            </a:r>
          </a:p>
          <a:p>
            <a:pPr marL="285750" indent="-285750">
              <a:spcAft>
                <a:spcPts val="600"/>
              </a:spcAft>
              <a:buClr>
                <a:schemeClr val="bg1"/>
              </a:buClr>
              <a:buSzPct val="100000"/>
              <a:buFont typeface="Wingdings" panose="05000000000000000000" pitchFamily="2" charset="2"/>
              <a:buChar char="§"/>
              <a:defRPr/>
            </a:pPr>
            <a:r>
              <a:rPr lang="fr-FR" dirty="0"/>
              <a:t>Les PME considèrent que les grands comptes ne les aident pas assez à grandir, à faire du business : cette partie du plan d’action doit être plus </a:t>
            </a:r>
            <a:r>
              <a:rPr lang="fr-FR" dirty="0">
                <a:solidFill>
                  <a:schemeClr val="tx1"/>
                </a:solidFill>
              </a:rPr>
              <a:t>poussée</a:t>
            </a:r>
            <a:r>
              <a:rPr lang="fr-FR" dirty="0"/>
              <a:t> de façon générale, d’autant plus qu’elle est au cœur de l’ADN de Pacte PME</a:t>
            </a:r>
          </a:p>
          <a:p>
            <a:pPr marL="285750" marR="0" lvl="0" indent="-285750" algn="l" defTabSz="914400" rtl="0" eaLnBrk="1" fontAlgn="auto" latinLnBrk="0" hangingPunct="1">
              <a:spcAft>
                <a:spcPts val="600"/>
              </a:spcAft>
              <a:buClr>
                <a:schemeClr val="bg1"/>
              </a:buClr>
              <a:buSzPct val="100000"/>
              <a:buFont typeface="Wingdings" panose="05000000000000000000" pitchFamily="2" charset="2"/>
              <a:buChar char="§"/>
              <a:tabLst/>
              <a:defRPr/>
            </a:pPr>
            <a:r>
              <a:rPr lang="fr-FR" dirty="0"/>
              <a:t>Les grands comptes les plus performants s’appuient sur un plan d’action complet, cohérent avec le périmètre des thèmes de l’Observatoire Pacte PME. La mutualisation des plans d’action Pacte PME / Label RFAR est une bonne idée mais uniquement sur certains thèmes, sinon les résultats d’affaiblissent</a:t>
            </a:r>
            <a:endParaRPr lang="en-GB" dirty="0"/>
          </a:p>
        </p:txBody>
      </p:sp>
      <p:sp>
        <p:nvSpPr>
          <p:cNvPr id="8" name="Rectangle 7">
            <a:extLst>
              <a:ext uri="{FF2B5EF4-FFF2-40B4-BE49-F238E27FC236}">
                <a16:creationId xmlns:a16="http://schemas.microsoft.com/office/drawing/2014/main" id="{168ECEE0-0F23-87B3-7B78-DCB3F7385845}"/>
              </a:ext>
            </a:extLst>
          </p:cNvPr>
          <p:cNvSpPr/>
          <p:nvPr/>
        </p:nvSpPr>
        <p:spPr>
          <a:xfrm>
            <a:off x="5550192" y="3217324"/>
            <a:ext cx="1260000" cy="828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BF14891D-00EE-7AC6-D06E-8980655F221A}"/>
              </a:ext>
            </a:extLst>
          </p:cNvPr>
          <p:cNvSpPr/>
          <p:nvPr/>
        </p:nvSpPr>
        <p:spPr>
          <a:xfrm>
            <a:off x="5550192" y="1590444"/>
            <a:ext cx="1260000" cy="1296000"/>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C3B84F5C-B140-A292-3AD6-49D5D5F0CD56}"/>
              </a:ext>
            </a:extLst>
          </p:cNvPr>
          <p:cNvSpPr/>
          <p:nvPr/>
        </p:nvSpPr>
        <p:spPr>
          <a:xfrm>
            <a:off x="5550192" y="2887427"/>
            <a:ext cx="1260000" cy="324000"/>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837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465850E-67F3-91FC-26BB-4CF944BF07BB}"/>
              </a:ext>
            </a:extLst>
          </p:cNvPr>
          <p:cNvSpPr>
            <a:spLocks noGrp="1"/>
          </p:cNvSpPr>
          <p:nvPr>
            <p:ph type="ftr" idx="11"/>
          </p:nvPr>
        </p:nvSpPr>
        <p:spPr/>
        <p:txBody>
          <a:bodyPr/>
          <a:lstStyle/>
          <a:p>
            <a:r>
              <a:rPr lang="fr-FR" dirty="0"/>
              <a:t>Observatoire 2023-2024</a:t>
            </a:r>
          </a:p>
        </p:txBody>
      </p:sp>
      <p:sp>
        <p:nvSpPr>
          <p:cNvPr id="3" name="Titre 2">
            <a:extLst>
              <a:ext uri="{FF2B5EF4-FFF2-40B4-BE49-F238E27FC236}">
                <a16:creationId xmlns:a16="http://schemas.microsoft.com/office/drawing/2014/main" id="{02B5B38B-11C5-758B-0192-66D3839FA88D}"/>
              </a:ext>
            </a:extLst>
          </p:cNvPr>
          <p:cNvSpPr>
            <a:spLocks noGrp="1"/>
          </p:cNvSpPr>
          <p:nvPr>
            <p:ph type="title"/>
          </p:nvPr>
        </p:nvSpPr>
        <p:spPr/>
        <p:txBody>
          <a:bodyPr/>
          <a:lstStyle/>
          <a:p>
            <a:r>
              <a:rPr lang="fr-FR"/>
              <a:t>Recommandations clés par thématique</a:t>
            </a:r>
          </a:p>
        </p:txBody>
      </p:sp>
      <p:sp>
        <p:nvSpPr>
          <p:cNvPr id="4" name="Espace réservé du numéro de diapositive 3">
            <a:extLst>
              <a:ext uri="{FF2B5EF4-FFF2-40B4-BE49-F238E27FC236}">
                <a16:creationId xmlns:a16="http://schemas.microsoft.com/office/drawing/2014/main" id="{A221E5D6-B3A0-CAEE-43C1-49B0F51DD3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a:p>
        </p:txBody>
      </p:sp>
      <p:sp>
        <p:nvSpPr>
          <p:cNvPr id="9" name="Rectangle 8">
            <a:extLst>
              <a:ext uri="{FF2B5EF4-FFF2-40B4-BE49-F238E27FC236}">
                <a16:creationId xmlns:a16="http://schemas.microsoft.com/office/drawing/2014/main" id="{3E28BF52-9795-1A11-F555-41F1D896A034}"/>
              </a:ext>
            </a:extLst>
          </p:cNvPr>
          <p:cNvSpPr/>
          <p:nvPr/>
        </p:nvSpPr>
        <p:spPr>
          <a:xfrm>
            <a:off x="334303" y="1023473"/>
            <a:ext cx="900000" cy="828000"/>
          </a:xfrm>
          <a:prstGeom prst="rect">
            <a:avLst/>
          </a:prstGeom>
          <a:solidFill>
            <a:schemeClr val="accent1"/>
          </a:solidFill>
          <a:ln w="3373" cap="flat">
            <a:noFill/>
            <a:prstDash val="solid"/>
            <a:miter/>
          </a:ln>
        </p:spPr>
        <p:txBody>
          <a:bodyPr rtlCol="0" anchor="ctr"/>
          <a:lstStyle/>
          <a:p>
            <a:pPr algn="l"/>
            <a:endParaRPr lang="fr-FR"/>
          </a:p>
        </p:txBody>
      </p:sp>
      <p:sp>
        <p:nvSpPr>
          <p:cNvPr id="10" name="Rectangle 9">
            <a:extLst>
              <a:ext uri="{FF2B5EF4-FFF2-40B4-BE49-F238E27FC236}">
                <a16:creationId xmlns:a16="http://schemas.microsoft.com/office/drawing/2014/main" id="{C1885C03-2F66-12FF-CA45-AE87E6D2276A}"/>
              </a:ext>
            </a:extLst>
          </p:cNvPr>
          <p:cNvSpPr/>
          <p:nvPr/>
        </p:nvSpPr>
        <p:spPr>
          <a:xfrm>
            <a:off x="334303" y="1932996"/>
            <a:ext cx="900000" cy="972000"/>
          </a:xfrm>
          <a:prstGeom prst="rect">
            <a:avLst/>
          </a:prstGeom>
          <a:solidFill>
            <a:schemeClr val="bg1"/>
          </a:solidFill>
          <a:ln w="3373" cap="flat">
            <a:noFill/>
            <a:prstDash val="solid"/>
            <a:miter/>
          </a:ln>
        </p:spPr>
        <p:txBody>
          <a:bodyPr rtlCol="0" anchor="ctr"/>
          <a:lstStyle/>
          <a:p>
            <a:pPr algn="l"/>
            <a:endParaRPr lang="fr-FR"/>
          </a:p>
        </p:txBody>
      </p:sp>
      <p:sp>
        <p:nvSpPr>
          <p:cNvPr id="11" name="Rectangle 10">
            <a:extLst>
              <a:ext uri="{FF2B5EF4-FFF2-40B4-BE49-F238E27FC236}">
                <a16:creationId xmlns:a16="http://schemas.microsoft.com/office/drawing/2014/main" id="{3CC24813-E45A-7907-FAA7-D866E23484A8}"/>
              </a:ext>
            </a:extLst>
          </p:cNvPr>
          <p:cNvSpPr/>
          <p:nvPr/>
        </p:nvSpPr>
        <p:spPr>
          <a:xfrm>
            <a:off x="334303" y="2986519"/>
            <a:ext cx="900000" cy="1152000"/>
          </a:xfrm>
          <a:prstGeom prst="rect">
            <a:avLst/>
          </a:prstGeom>
          <a:solidFill>
            <a:schemeClr val="accent1"/>
          </a:solidFill>
          <a:ln w="3373" cap="flat">
            <a:noFill/>
            <a:prstDash val="solid"/>
            <a:miter/>
          </a:ln>
        </p:spPr>
        <p:txBody>
          <a:bodyPr rtlCol="0" anchor="ctr"/>
          <a:lstStyle/>
          <a:p>
            <a:pPr algn="l"/>
            <a:endParaRPr lang="fr-FR"/>
          </a:p>
        </p:txBody>
      </p:sp>
      <p:sp>
        <p:nvSpPr>
          <p:cNvPr id="12" name="Rectangle 11">
            <a:extLst>
              <a:ext uri="{FF2B5EF4-FFF2-40B4-BE49-F238E27FC236}">
                <a16:creationId xmlns:a16="http://schemas.microsoft.com/office/drawing/2014/main" id="{2C083DB4-FB16-201E-6B98-E082D15B7378}"/>
              </a:ext>
            </a:extLst>
          </p:cNvPr>
          <p:cNvSpPr/>
          <p:nvPr/>
        </p:nvSpPr>
        <p:spPr>
          <a:xfrm>
            <a:off x="337397" y="4220042"/>
            <a:ext cx="900000" cy="828000"/>
          </a:xfrm>
          <a:prstGeom prst="rect">
            <a:avLst/>
          </a:prstGeom>
          <a:solidFill>
            <a:schemeClr val="bg1"/>
          </a:solidFill>
          <a:ln w="3373" cap="flat">
            <a:noFill/>
            <a:prstDash val="solid"/>
            <a:miter/>
          </a:ln>
        </p:spPr>
        <p:txBody>
          <a:bodyPr rtlCol="0" anchor="ctr"/>
          <a:lstStyle/>
          <a:p>
            <a:pPr algn="l"/>
            <a:endParaRPr lang="fr-FR"/>
          </a:p>
        </p:txBody>
      </p:sp>
      <p:sp>
        <p:nvSpPr>
          <p:cNvPr id="13" name="Espace réservé du texte 34">
            <a:extLst>
              <a:ext uri="{FF2B5EF4-FFF2-40B4-BE49-F238E27FC236}">
                <a16:creationId xmlns:a16="http://schemas.microsoft.com/office/drawing/2014/main" id="{FEC2F79E-B4F0-588E-60B6-8BA0D19F9B31}"/>
              </a:ext>
            </a:extLst>
          </p:cNvPr>
          <p:cNvSpPr txBox="1">
            <a:spLocks/>
          </p:cNvSpPr>
          <p:nvPr/>
        </p:nvSpPr>
        <p:spPr>
          <a:xfrm>
            <a:off x="1293863" y="1041471"/>
            <a:ext cx="4752000" cy="828000"/>
          </a:xfrm>
          <a:prstGeom prst="rect">
            <a:avLst/>
          </a:prstGeom>
          <a:solidFill>
            <a:schemeClr val="bg2">
              <a:lumMod val="95000"/>
            </a:schemeClr>
          </a:solidFill>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buClr>
                <a:schemeClr val="accent5"/>
              </a:buClr>
            </a:pPr>
            <a:r>
              <a:rPr lang="fr-FR" b="1" dirty="0"/>
              <a:t>Relation contractuelle</a:t>
            </a:r>
          </a:p>
          <a:p>
            <a:pPr marL="171450" indent="-171450">
              <a:spcAft>
                <a:spcPts val="600"/>
              </a:spcAft>
              <a:buClr>
                <a:schemeClr val="bg1"/>
              </a:buClr>
              <a:buFont typeface="Wingdings" panose="05000000000000000000" pitchFamily="2" charset="2"/>
              <a:buChar char="§"/>
            </a:pPr>
            <a:r>
              <a:rPr lang="fr-FR" dirty="0"/>
              <a:t>Impact très positif du Label RFAR</a:t>
            </a:r>
          </a:p>
          <a:p>
            <a:pPr marL="171450" indent="-171450">
              <a:spcAft>
                <a:spcPts val="600"/>
              </a:spcAft>
              <a:buClr>
                <a:schemeClr val="bg1"/>
              </a:buClr>
              <a:buFont typeface="Wingdings" panose="05000000000000000000" pitchFamily="2" charset="2"/>
              <a:buChar char="§"/>
            </a:pPr>
            <a:r>
              <a:rPr lang="fr-FR" dirty="0"/>
              <a:t>Importance du thème délais de paiement</a:t>
            </a:r>
          </a:p>
        </p:txBody>
      </p:sp>
      <p:sp>
        <p:nvSpPr>
          <p:cNvPr id="17" name="Rectangle 16">
            <a:extLst>
              <a:ext uri="{FF2B5EF4-FFF2-40B4-BE49-F238E27FC236}">
                <a16:creationId xmlns:a16="http://schemas.microsoft.com/office/drawing/2014/main" id="{69E6DAC8-4371-42A4-10BA-62909AF931B9}"/>
              </a:ext>
            </a:extLst>
          </p:cNvPr>
          <p:cNvSpPr/>
          <p:nvPr/>
        </p:nvSpPr>
        <p:spPr>
          <a:xfrm>
            <a:off x="6146138" y="1023472"/>
            <a:ext cx="900000" cy="1764000"/>
          </a:xfrm>
          <a:prstGeom prst="rect">
            <a:avLst/>
          </a:prstGeom>
          <a:solidFill>
            <a:schemeClr val="accent1"/>
          </a:solidFill>
          <a:ln w="3373" cap="flat">
            <a:noFill/>
            <a:prstDash val="solid"/>
            <a:miter/>
          </a:ln>
        </p:spPr>
        <p:txBody>
          <a:bodyPr rtlCol="0" anchor="ctr"/>
          <a:lstStyle/>
          <a:p>
            <a:pPr algn="l"/>
            <a:endParaRPr lang="fr-FR"/>
          </a:p>
        </p:txBody>
      </p:sp>
      <p:sp>
        <p:nvSpPr>
          <p:cNvPr id="18" name="Rectangle 17">
            <a:extLst>
              <a:ext uri="{FF2B5EF4-FFF2-40B4-BE49-F238E27FC236}">
                <a16:creationId xmlns:a16="http://schemas.microsoft.com/office/drawing/2014/main" id="{7507BF22-4F05-0D3E-3CE8-67F1C2C580D2}"/>
              </a:ext>
            </a:extLst>
          </p:cNvPr>
          <p:cNvSpPr/>
          <p:nvPr/>
        </p:nvSpPr>
        <p:spPr>
          <a:xfrm>
            <a:off x="6149019" y="2855358"/>
            <a:ext cx="900000" cy="1152000"/>
          </a:xfrm>
          <a:prstGeom prst="rect">
            <a:avLst/>
          </a:prstGeom>
          <a:solidFill>
            <a:schemeClr val="bg1"/>
          </a:solidFill>
          <a:ln w="3373" cap="flat">
            <a:noFill/>
            <a:prstDash val="solid"/>
            <a:miter/>
          </a:ln>
        </p:spPr>
        <p:txBody>
          <a:bodyPr rtlCol="0" anchor="ctr"/>
          <a:lstStyle/>
          <a:p>
            <a:pPr algn="l"/>
            <a:endParaRPr lang="fr-FR"/>
          </a:p>
        </p:txBody>
      </p:sp>
      <p:sp>
        <p:nvSpPr>
          <p:cNvPr id="19" name="Rectangle 18">
            <a:extLst>
              <a:ext uri="{FF2B5EF4-FFF2-40B4-BE49-F238E27FC236}">
                <a16:creationId xmlns:a16="http://schemas.microsoft.com/office/drawing/2014/main" id="{83125B2A-7FAD-AB19-A97B-BEE0D6016324}"/>
              </a:ext>
            </a:extLst>
          </p:cNvPr>
          <p:cNvSpPr/>
          <p:nvPr/>
        </p:nvSpPr>
        <p:spPr>
          <a:xfrm>
            <a:off x="6142282" y="4076042"/>
            <a:ext cx="900000" cy="972000"/>
          </a:xfrm>
          <a:prstGeom prst="rect">
            <a:avLst/>
          </a:prstGeom>
          <a:solidFill>
            <a:schemeClr val="accent1"/>
          </a:solidFill>
          <a:ln w="3373" cap="flat">
            <a:noFill/>
            <a:prstDash val="solid"/>
            <a:miter/>
          </a:ln>
        </p:spPr>
        <p:txBody>
          <a:bodyPr rtlCol="0" anchor="ctr"/>
          <a:lstStyle/>
          <a:p>
            <a:pPr algn="l"/>
            <a:endParaRPr lang="fr-FR"/>
          </a:p>
        </p:txBody>
      </p:sp>
      <p:sp>
        <p:nvSpPr>
          <p:cNvPr id="25" name="Espace réservé du texte 34">
            <a:extLst>
              <a:ext uri="{FF2B5EF4-FFF2-40B4-BE49-F238E27FC236}">
                <a16:creationId xmlns:a16="http://schemas.microsoft.com/office/drawing/2014/main" id="{377FB367-5B38-30CA-F019-86A59E3716C9}"/>
              </a:ext>
            </a:extLst>
          </p:cNvPr>
          <p:cNvSpPr txBox="1">
            <a:spLocks/>
          </p:cNvSpPr>
          <p:nvPr/>
        </p:nvSpPr>
        <p:spPr>
          <a:xfrm>
            <a:off x="1302344" y="1932995"/>
            <a:ext cx="4752000" cy="972000"/>
          </a:xfrm>
          <a:prstGeom prst="rect">
            <a:avLst/>
          </a:prstGeom>
          <a:solidFill>
            <a:schemeClr val="bg2">
              <a:lumMod val="95000"/>
            </a:schemeClr>
          </a:solidFill>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buClr>
                <a:schemeClr val="accent5"/>
              </a:buClr>
            </a:pPr>
            <a:r>
              <a:rPr lang="fr-FR" b="1" dirty="0"/>
              <a:t>Échanges en amont</a:t>
            </a:r>
          </a:p>
          <a:p>
            <a:pPr marL="171450" indent="-171450">
              <a:spcAft>
                <a:spcPts val="600"/>
              </a:spcAft>
              <a:buClr>
                <a:schemeClr val="bg1"/>
              </a:buClr>
              <a:buFont typeface="Wingdings" panose="05000000000000000000" pitchFamily="2" charset="2"/>
              <a:buChar char="§"/>
            </a:pPr>
            <a:r>
              <a:rPr lang="fr-FR" dirty="0"/>
              <a:t>Contribution de PACTE PME la mieux reconnue au développement des PME</a:t>
            </a:r>
          </a:p>
        </p:txBody>
      </p:sp>
      <p:sp>
        <p:nvSpPr>
          <p:cNvPr id="26" name="Espace réservé du texte 34">
            <a:extLst>
              <a:ext uri="{FF2B5EF4-FFF2-40B4-BE49-F238E27FC236}">
                <a16:creationId xmlns:a16="http://schemas.microsoft.com/office/drawing/2014/main" id="{47ED213D-ED02-120B-2298-E28F80B9239A}"/>
              </a:ext>
            </a:extLst>
          </p:cNvPr>
          <p:cNvSpPr txBox="1">
            <a:spLocks/>
          </p:cNvSpPr>
          <p:nvPr/>
        </p:nvSpPr>
        <p:spPr>
          <a:xfrm>
            <a:off x="1302344" y="2986518"/>
            <a:ext cx="4752000" cy="1152000"/>
          </a:xfrm>
          <a:prstGeom prst="rect">
            <a:avLst/>
          </a:prstGeom>
          <a:solidFill>
            <a:schemeClr val="bg2">
              <a:lumMod val="95000"/>
            </a:schemeClr>
          </a:solidFill>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buClr>
                <a:schemeClr val="accent5"/>
              </a:buClr>
            </a:pPr>
            <a:r>
              <a:rPr lang="fr-FR" b="1"/>
              <a:t>Soutien à l’innovation des PME</a:t>
            </a:r>
          </a:p>
          <a:p>
            <a:pPr marL="171450" indent="-171450">
              <a:spcAft>
                <a:spcPts val="100"/>
              </a:spcAft>
              <a:buClr>
                <a:schemeClr val="bg1"/>
              </a:buClr>
              <a:buFont typeface="Wingdings" panose="05000000000000000000" pitchFamily="2" charset="2"/>
              <a:buChar char="§"/>
            </a:pPr>
            <a:r>
              <a:rPr lang="fr-FR"/>
              <a:t>Impact positif du Label RFAR sur le respect de la propriété intellectuelle</a:t>
            </a:r>
          </a:p>
          <a:p>
            <a:pPr marL="171450" indent="-171450">
              <a:spcAft>
                <a:spcPts val="600"/>
              </a:spcAft>
              <a:buClr>
                <a:schemeClr val="bg1"/>
              </a:buClr>
              <a:buFont typeface="Wingdings" panose="05000000000000000000" pitchFamily="2" charset="2"/>
              <a:buChar char="§"/>
            </a:pPr>
            <a:r>
              <a:rPr lang="fr-FR"/>
              <a:t>Moins d’impact sur les autres critères</a:t>
            </a:r>
          </a:p>
        </p:txBody>
      </p:sp>
      <p:sp>
        <p:nvSpPr>
          <p:cNvPr id="27" name="Espace réservé du texte 34">
            <a:extLst>
              <a:ext uri="{FF2B5EF4-FFF2-40B4-BE49-F238E27FC236}">
                <a16:creationId xmlns:a16="http://schemas.microsoft.com/office/drawing/2014/main" id="{F48C1EF9-CBD5-0F60-AA4F-93BE22093715}"/>
              </a:ext>
            </a:extLst>
          </p:cNvPr>
          <p:cNvSpPr txBox="1">
            <a:spLocks/>
          </p:cNvSpPr>
          <p:nvPr/>
        </p:nvSpPr>
        <p:spPr>
          <a:xfrm>
            <a:off x="1302344" y="4220042"/>
            <a:ext cx="4752000" cy="828000"/>
          </a:xfrm>
          <a:prstGeom prst="rect">
            <a:avLst/>
          </a:prstGeom>
          <a:solidFill>
            <a:schemeClr val="bg2">
              <a:lumMod val="95000"/>
            </a:schemeClr>
          </a:solidFill>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buClr>
                <a:schemeClr val="accent5"/>
              </a:buClr>
            </a:pPr>
            <a:r>
              <a:rPr lang="fr-FR" b="1"/>
              <a:t>Qualité de la relation fournisseur</a:t>
            </a:r>
          </a:p>
          <a:p>
            <a:pPr marL="171450" indent="-171450">
              <a:spcAft>
                <a:spcPts val="600"/>
              </a:spcAft>
              <a:buClr>
                <a:schemeClr val="bg1"/>
              </a:buClr>
              <a:buFont typeface="Wingdings" panose="05000000000000000000" pitchFamily="2" charset="2"/>
              <a:buChar char="§"/>
            </a:pPr>
            <a:r>
              <a:rPr lang="fr-FR"/>
              <a:t>Impact relatif plus fort des critères Pacte PME</a:t>
            </a:r>
          </a:p>
        </p:txBody>
      </p:sp>
      <p:sp>
        <p:nvSpPr>
          <p:cNvPr id="29" name="Espace réservé du texte 34">
            <a:extLst>
              <a:ext uri="{FF2B5EF4-FFF2-40B4-BE49-F238E27FC236}">
                <a16:creationId xmlns:a16="http://schemas.microsoft.com/office/drawing/2014/main" id="{8AEF8840-1A69-E91F-E72B-8CABC6C01251}"/>
              </a:ext>
            </a:extLst>
          </p:cNvPr>
          <p:cNvSpPr txBox="1">
            <a:spLocks/>
          </p:cNvSpPr>
          <p:nvPr/>
        </p:nvSpPr>
        <p:spPr>
          <a:xfrm>
            <a:off x="7117422" y="2855358"/>
            <a:ext cx="4752000" cy="1152000"/>
          </a:xfrm>
          <a:prstGeom prst="rect">
            <a:avLst/>
          </a:prstGeom>
          <a:solidFill>
            <a:schemeClr val="bg2">
              <a:lumMod val="95000"/>
            </a:schemeClr>
          </a:solidFill>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buClr>
                <a:schemeClr val="accent5"/>
              </a:buClr>
            </a:pPr>
            <a:r>
              <a:rPr lang="fr-FR" b="1"/>
              <a:t>Dynamique partenariale globale</a:t>
            </a:r>
          </a:p>
          <a:p>
            <a:pPr marL="171450" indent="-171450">
              <a:spcAft>
                <a:spcPts val="100"/>
              </a:spcAft>
              <a:buClr>
                <a:schemeClr val="bg1"/>
              </a:buClr>
              <a:buFont typeface="Wingdings" panose="05000000000000000000" pitchFamily="2" charset="2"/>
              <a:buChar char="§"/>
            </a:pPr>
            <a:r>
              <a:rPr lang="fr-FR"/>
              <a:t>Mauvaise évaluation PME</a:t>
            </a:r>
          </a:p>
          <a:p>
            <a:pPr marL="171450" indent="-171450">
              <a:spcAft>
                <a:spcPts val="600"/>
              </a:spcAft>
              <a:buClr>
                <a:schemeClr val="bg1"/>
              </a:buClr>
              <a:buFont typeface="Wingdings" panose="05000000000000000000" pitchFamily="2" charset="2"/>
              <a:buChar char="§"/>
            </a:pPr>
            <a:r>
              <a:rPr lang="fr-FR"/>
              <a:t>Ajouter un critère « fonctionnement équitable et efficace du référencement du grand compte »</a:t>
            </a:r>
          </a:p>
        </p:txBody>
      </p:sp>
      <p:sp>
        <p:nvSpPr>
          <p:cNvPr id="30" name="Espace réservé du texte 34">
            <a:extLst>
              <a:ext uri="{FF2B5EF4-FFF2-40B4-BE49-F238E27FC236}">
                <a16:creationId xmlns:a16="http://schemas.microsoft.com/office/drawing/2014/main" id="{AC9162D1-2604-2BDA-8147-D600EC92907A}"/>
              </a:ext>
            </a:extLst>
          </p:cNvPr>
          <p:cNvSpPr txBox="1">
            <a:spLocks/>
          </p:cNvSpPr>
          <p:nvPr/>
        </p:nvSpPr>
        <p:spPr>
          <a:xfrm>
            <a:off x="7117422" y="4076042"/>
            <a:ext cx="4752000" cy="972000"/>
          </a:xfrm>
          <a:prstGeom prst="rect">
            <a:avLst/>
          </a:prstGeom>
          <a:solidFill>
            <a:schemeClr val="bg2">
              <a:lumMod val="95000"/>
            </a:schemeClr>
          </a:solidFill>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buClr>
                <a:schemeClr val="accent5"/>
              </a:buClr>
            </a:pPr>
            <a:r>
              <a:rPr lang="fr-FR" b="1"/>
              <a:t>Implication du grand compte dans le développement du fournisseur</a:t>
            </a:r>
          </a:p>
          <a:p>
            <a:pPr marL="171450" indent="-171450">
              <a:spcAft>
                <a:spcPts val="600"/>
              </a:spcAft>
              <a:buClr>
                <a:schemeClr val="bg1"/>
              </a:buClr>
              <a:buFont typeface="Wingdings" panose="05000000000000000000" pitchFamily="2" charset="2"/>
              <a:buChar char="§"/>
            </a:pPr>
            <a:r>
              <a:rPr lang="fr-FR"/>
              <a:t>Mauvaise évaluation PME</a:t>
            </a:r>
          </a:p>
        </p:txBody>
      </p:sp>
      <p:pic>
        <p:nvPicPr>
          <p:cNvPr id="32" name="Graphique 31">
            <a:extLst>
              <a:ext uri="{FF2B5EF4-FFF2-40B4-BE49-F238E27FC236}">
                <a16:creationId xmlns:a16="http://schemas.microsoft.com/office/drawing/2014/main" id="{F508E528-1D8E-2340-BEA4-492071136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303" y="1221472"/>
            <a:ext cx="432000" cy="432000"/>
          </a:xfrm>
          <a:prstGeom prst="rect">
            <a:avLst/>
          </a:prstGeom>
        </p:spPr>
      </p:pic>
      <p:pic>
        <p:nvPicPr>
          <p:cNvPr id="34" name="Graphique 33">
            <a:extLst>
              <a:ext uri="{FF2B5EF4-FFF2-40B4-BE49-F238E27FC236}">
                <a16:creationId xmlns:a16="http://schemas.microsoft.com/office/drawing/2014/main" id="{52265C03-3580-8E89-1162-7DBE820E8B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924" y="2206174"/>
            <a:ext cx="490910" cy="432000"/>
          </a:xfrm>
          <a:prstGeom prst="rect">
            <a:avLst/>
          </a:prstGeom>
        </p:spPr>
      </p:pic>
      <p:pic>
        <p:nvPicPr>
          <p:cNvPr id="36" name="Graphique 35">
            <a:extLst>
              <a:ext uri="{FF2B5EF4-FFF2-40B4-BE49-F238E27FC236}">
                <a16:creationId xmlns:a16="http://schemas.microsoft.com/office/drawing/2014/main" id="{64BF1CD0-F555-6A2C-EAD1-21FC0F14BD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007" y="3346518"/>
            <a:ext cx="326592" cy="432000"/>
          </a:xfrm>
          <a:prstGeom prst="rect">
            <a:avLst/>
          </a:prstGeom>
        </p:spPr>
      </p:pic>
      <p:pic>
        <p:nvPicPr>
          <p:cNvPr id="38" name="Graphique 37">
            <a:extLst>
              <a:ext uri="{FF2B5EF4-FFF2-40B4-BE49-F238E27FC236}">
                <a16:creationId xmlns:a16="http://schemas.microsoft.com/office/drawing/2014/main" id="{4229027D-9F1C-F5F0-E79E-2C13AA7564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8538" y="4418042"/>
            <a:ext cx="473683" cy="432000"/>
          </a:xfrm>
          <a:prstGeom prst="rect">
            <a:avLst/>
          </a:prstGeom>
        </p:spPr>
      </p:pic>
      <p:pic>
        <p:nvPicPr>
          <p:cNvPr id="40" name="Graphique 39">
            <a:extLst>
              <a:ext uri="{FF2B5EF4-FFF2-40B4-BE49-F238E27FC236}">
                <a16:creationId xmlns:a16="http://schemas.microsoft.com/office/drawing/2014/main" id="{B3DB511A-0FAB-B70E-22E6-38A68324E39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37461" y="1689472"/>
            <a:ext cx="516748" cy="432000"/>
          </a:xfrm>
          <a:prstGeom prst="rect">
            <a:avLst/>
          </a:prstGeom>
        </p:spPr>
      </p:pic>
      <p:pic>
        <p:nvPicPr>
          <p:cNvPr id="42" name="Graphique 41">
            <a:extLst>
              <a:ext uri="{FF2B5EF4-FFF2-40B4-BE49-F238E27FC236}">
                <a16:creationId xmlns:a16="http://schemas.microsoft.com/office/drawing/2014/main" id="{ECAF054A-D614-E93A-B502-9FB034146B4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77706" y="3215358"/>
            <a:ext cx="442625" cy="432000"/>
          </a:xfrm>
          <a:prstGeom prst="rect">
            <a:avLst/>
          </a:prstGeom>
        </p:spPr>
      </p:pic>
      <p:pic>
        <p:nvPicPr>
          <p:cNvPr id="44" name="Graphique 43">
            <a:extLst>
              <a:ext uri="{FF2B5EF4-FFF2-40B4-BE49-F238E27FC236}">
                <a16:creationId xmlns:a16="http://schemas.microsoft.com/office/drawing/2014/main" id="{E58D462A-66EA-DD06-8715-0835CBBA167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29018" y="4346042"/>
            <a:ext cx="540000" cy="432000"/>
          </a:xfrm>
          <a:prstGeom prst="rect">
            <a:avLst/>
          </a:prstGeom>
        </p:spPr>
      </p:pic>
      <p:sp>
        <p:nvSpPr>
          <p:cNvPr id="28" name="Espace réservé du texte 34">
            <a:extLst>
              <a:ext uri="{FF2B5EF4-FFF2-40B4-BE49-F238E27FC236}">
                <a16:creationId xmlns:a16="http://schemas.microsoft.com/office/drawing/2014/main" id="{C4D5F93B-6631-AC6F-3F1B-77059128C0D9}"/>
              </a:ext>
            </a:extLst>
          </p:cNvPr>
          <p:cNvSpPr txBox="1">
            <a:spLocks/>
          </p:cNvSpPr>
          <p:nvPr/>
        </p:nvSpPr>
        <p:spPr>
          <a:xfrm>
            <a:off x="7117422" y="1023472"/>
            <a:ext cx="4752000" cy="1764000"/>
          </a:xfrm>
          <a:prstGeom prst="rect">
            <a:avLst/>
          </a:prstGeom>
          <a:solidFill>
            <a:schemeClr val="bg2">
              <a:lumMod val="95000"/>
            </a:schemeClr>
          </a:solidFill>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buClr>
                <a:schemeClr val="accent5"/>
              </a:buClr>
            </a:pPr>
            <a:r>
              <a:rPr lang="fr-FR" b="1"/>
              <a:t>Démarche RSE</a:t>
            </a:r>
          </a:p>
          <a:p>
            <a:pPr marL="171450" indent="-171450">
              <a:spcAft>
                <a:spcPts val="100"/>
              </a:spcAft>
              <a:buClr>
                <a:schemeClr val="bg1"/>
              </a:buClr>
              <a:buFont typeface="Wingdings" panose="05000000000000000000" pitchFamily="2" charset="2"/>
              <a:buChar char="§"/>
            </a:pPr>
            <a:r>
              <a:rPr lang="fr-FR"/>
              <a:t>Bonne connaissance de la politique RSE du grand compte et de leur intégration dans les consultations commerciales</a:t>
            </a:r>
          </a:p>
          <a:p>
            <a:pPr marL="171450" indent="-171450">
              <a:spcAft>
                <a:spcPts val="100"/>
              </a:spcAft>
              <a:buClr>
                <a:schemeClr val="bg1"/>
              </a:buClr>
              <a:buFont typeface="Wingdings" panose="05000000000000000000" pitchFamily="2" charset="2"/>
              <a:buChar char="§"/>
            </a:pPr>
            <a:r>
              <a:rPr lang="fr-FR"/>
              <a:t>Ajouter un critère « reconnaissance par le grand compte des efforts RSE entrepris par la PME »</a:t>
            </a:r>
          </a:p>
          <a:p>
            <a:pPr marL="171450" indent="-171450">
              <a:spcAft>
                <a:spcPts val="600"/>
              </a:spcAft>
              <a:buClr>
                <a:schemeClr val="bg1"/>
              </a:buClr>
              <a:buFont typeface="Wingdings" panose="05000000000000000000" pitchFamily="2" charset="2"/>
              <a:buChar char="§"/>
            </a:pPr>
            <a:r>
              <a:rPr lang="fr-FR"/>
              <a:t>Mauvaise évaluation de l’aide apportée par le grand compte à la mise en place de la politique RSE de la PME</a:t>
            </a:r>
          </a:p>
        </p:txBody>
      </p:sp>
      <p:sp>
        <p:nvSpPr>
          <p:cNvPr id="5" name="Espace réservé du texte 34">
            <a:extLst>
              <a:ext uri="{FF2B5EF4-FFF2-40B4-BE49-F238E27FC236}">
                <a16:creationId xmlns:a16="http://schemas.microsoft.com/office/drawing/2014/main" id="{D5DFEE7C-71F0-963B-68D8-BF98C4E4B87D}"/>
              </a:ext>
            </a:extLst>
          </p:cNvPr>
          <p:cNvSpPr txBox="1">
            <a:spLocks/>
          </p:cNvSpPr>
          <p:nvPr/>
        </p:nvSpPr>
        <p:spPr>
          <a:xfrm>
            <a:off x="334963" y="5129565"/>
            <a:ext cx="11520000" cy="1260000"/>
          </a:xfrm>
          <a:prstGeom prst="rect">
            <a:avLst/>
          </a:prstGeom>
          <a:solidFill>
            <a:schemeClr val="tx2">
              <a:lumMod val="20000"/>
              <a:lumOff val="80000"/>
            </a:schemeClr>
          </a:solidFill>
        </p:spPr>
        <p:txBody>
          <a:bodyPr numCol="2">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buClr>
                <a:schemeClr val="accent5"/>
              </a:buClr>
            </a:pPr>
            <a:r>
              <a:rPr lang="fr-FR" b="1"/>
              <a:t>Recommandations transverses</a:t>
            </a:r>
          </a:p>
          <a:p>
            <a:pPr marL="396000">
              <a:spcAft>
                <a:spcPts val="600"/>
              </a:spcAft>
              <a:buClr>
                <a:schemeClr val="bg1"/>
              </a:buClr>
            </a:pPr>
            <a:r>
              <a:rPr lang="fr-FR"/>
              <a:t>Inciter à aller vers le Label RFAR sur les thèmes où il cultive l’excellence</a:t>
            </a:r>
          </a:p>
          <a:p>
            <a:pPr marL="396000">
              <a:spcAft>
                <a:spcPts val="600"/>
              </a:spcAft>
              <a:buClr>
                <a:schemeClr val="bg1"/>
              </a:buClr>
            </a:pPr>
            <a:r>
              <a:rPr lang="fr-FR"/>
              <a:t>Consolider le partenariat avec le Label RFAR, mutualiser le plan d’action</a:t>
            </a:r>
          </a:p>
          <a:p>
            <a:pPr marL="396000">
              <a:spcAft>
                <a:spcPts val="600"/>
              </a:spcAft>
              <a:buClr>
                <a:schemeClr val="bg1"/>
              </a:buClr>
            </a:pPr>
            <a:r>
              <a:rPr lang="fr-FR"/>
              <a:t>Participer aux travaux Délais de paiement désormais mutualisés Pacte PME / Label RFAR / CNA</a:t>
            </a:r>
          </a:p>
          <a:p>
            <a:pPr marL="432000">
              <a:spcAft>
                <a:spcPts val="600"/>
              </a:spcAft>
              <a:buClr>
                <a:schemeClr val="bg1"/>
              </a:buClr>
            </a:pPr>
            <a:r>
              <a:rPr lang="fr-FR"/>
              <a:t>Compléter le plan d’action sur les critères Pacte PME moins couverts ou non couverts par le Label RFAR</a:t>
            </a:r>
          </a:p>
          <a:p>
            <a:pPr marL="432000">
              <a:spcAft>
                <a:spcPts val="600"/>
              </a:spcAft>
              <a:buClr>
                <a:schemeClr val="bg1"/>
              </a:buClr>
            </a:pPr>
            <a:r>
              <a:rPr lang="fr-FR"/>
              <a:t>Ajout de deux critères ciblés</a:t>
            </a:r>
          </a:p>
          <a:p>
            <a:pPr marL="432000">
              <a:spcAft>
                <a:spcPts val="600"/>
              </a:spcAft>
              <a:buClr>
                <a:schemeClr val="bg1"/>
              </a:buClr>
            </a:pPr>
            <a:r>
              <a:rPr lang="fr-FR"/>
              <a:t>Participation accrue des grands comptes aux programmes avancés Pacte PME d’accompagnement des PME (décarbonation, CSRD)</a:t>
            </a:r>
          </a:p>
        </p:txBody>
      </p:sp>
      <p:sp>
        <p:nvSpPr>
          <p:cNvPr id="6" name="ZoneTexte 5">
            <a:extLst>
              <a:ext uri="{FF2B5EF4-FFF2-40B4-BE49-F238E27FC236}">
                <a16:creationId xmlns:a16="http://schemas.microsoft.com/office/drawing/2014/main" id="{84677A07-D7F2-F687-3E50-C0725CC39D1D}"/>
              </a:ext>
            </a:extLst>
          </p:cNvPr>
          <p:cNvSpPr txBox="1"/>
          <p:nvPr/>
        </p:nvSpPr>
        <p:spPr>
          <a:xfrm>
            <a:off x="381014" y="5393348"/>
            <a:ext cx="360000" cy="25200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01</a:t>
            </a:r>
          </a:p>
        </p:txBody>
      </p:sp>
      <p:sp>
        <p:nvSpPr>
          <p:cNvPr id="7" name="ZoneTexte 6">
            <a:extLst>
              <a:ext uri="{FF2B5EF4-FFF2-40B4-BE49-F238E27FC236}">
                <a16:creationId xmlns:a16="http://schemas.microsoft.com/office/drawing/2014/main" id="{F83DE8D8-1563-A407-19C6-C374D6EEEDA9}"/>
              </a:ext>
            </a:extLst>
          </p:cNvPr>
          <p:cNvSpPr txBox="1"/>
          <p:nvPr/>
        </p:nvSpPr>
        <p:spPr>
          <a:xfrm>
            <a:off x="381014" y="5675522"/>
            <a:ext cx="360000" cy="25200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02</a:t>
            </a:r>
          </a:p>
        </p:txBody>
      </p:sp>
      <p:sp>
        <p:nvSpPr>
          <p:cNvPr id="8" name="ZoneTexte 7">
            <a:extLst>
              <a:ext uri="{FF2B5EF4-FFF2-40B4-BE49-F238E27FC236}">
                <a16:creationId xmlns:a16="http://schemas.microsoft.com/office/drawing/2014/main" id="{71F8D8A0-8A1F-A61F-806E-E6C83326EA23}"/>
              </a:ext>
            </a:extLst>
          </p:cNvPr>
          <p:cNvSpPr txBox="1"/>
          <p:nvPr/>
        </p:nvSpPr>
        <p:spPr>
          <a:xfrm>
            <a:off x="381014" y="6008851"/>
            <a:ext cx="360000" cy="25200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03</a:t>
            </a:r>
          </a:p>
        </p:txBody>
      </p:sp>
      <p:sp>
        <p:nvSpPr>
          <p:cNvPr id="14" name="ZoneTexte 13">
            <a:extLst>
              <a:ext uri="{FF2B5EF4-FFF2-40B4-BE49-F238E27FC236}">
                <a16:creationId xmlns:a16="http://schemas.microsoft.com/office/drawing/2014/main" id="{30F64D84-DE4C-76E6-D24D-6F76909AA7BB}"/>
              </a:ext>
            </a:extLst>
          </p:cNvPr>
          <p:cNvSpPr txBox="1"/>
          <p:nvPr/>
        </p:nvSpPr>
        <p:spPr>
          <a:xfrm>
            <a:off x="6094706" y="5237024"/>
            <a:ext cx="360000" cy="25200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04</a:t>
            </a:r>
          </a:p>
        </p:txBody>
      </p:sp>
      <p:sp>
        <p:nvSpPr>
          <p:cNvPr id="15" name="ZoneTexte 14">
            <a:extLst>
              <a:ext uri="{FF2B5EF4-FFF2-40B4-BE49-F238E27FC236}">
                <a16:creationId xmlns:a16="http://schemas.microsoft.com/office/drawing/2014/main" id="{AB51CE0B-4D56-2961-0C7F-AB6A1669F143}"/>
              </a:ext>
            </a:extLst>
          </p:cNvPr>
          <p:cNvSpPr txBox="1"/>
          <p:nvPr/>
        </p:nvSpPr>
        <p:spPr>
          <a:xfrm>
            <a:off x="6094706" y="5589362"/>
            <a:ext cx="360000" cy="25200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05</a:t>
            </a:r>
          </a:p>
        </p:txBody>
      </p:sp>
      <p:sp>
        <p:nvSpPr>
          <p:cNvPr id="16" name="ZoneTexte 15">
            <a:extLst>
              <a:ext uri="{FF2B5EF4-FFF2-40B4-BE49-F238E27FC236}">
                <a16:creationId xmlns:a16="http://schemas.microsoft.com/office/drawing/2014/main" id="{B4C8F4FC-2F21-5166-AF73-0CCB3EA4A3FD}"/>
              </a:ext>
            </a:extLst>
          </p:cNvPr>
          <p:cNvSpPr txBox="1"/>
          <p:nvPr/>
        </p:nvSpPr>
        <p:spPr>
          <a:xfrm>
            <a:off x="6094706" y="5938259"/>
            <a:ext cx="360000" cy="25200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06</a:t>
            </a:r>
          </a:p>
        </p:txBody>
      </p:sp>
      <p:sp>
        <p:nvSpPr>
          <p:cNvPr id="22" name="ZoneTexte 21">
            <a:extLst>
              <a:ext uri="{FF2B5EF4-FFF2-40B4-BE49-F238E27FC236}">
                <a16:creationId xmlns:a16="http://schemas.microsoft.com/office/drawing/2014/main" id="{E76B672E-158A-47FE-CEDB-15FA87732FAC}"/>
              </a:ext>
            </a:extLst>
          </p:cNvPr>
          <p:cNvSpPr txBox="1"/>
          <p:nvPr/>
        </p:nvSpPr>
        <p:spPr>
          <a:xfrm>
            <a:off x="5617842" y="2567756"/>
            <a:ext cx="360000" cy="25200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04</a:t>
            </a:r>
          </a:p>
        </p:txBody>
      </p:sp>
      <p:sp>
        <p:nvSpPr>
          <p:cNvPr id="31" name="ZoneTexte 30">
            <a:extLst>
              <a:ext uri="{FF2B5EF4-FFF2-40B4-BE49-F238E27FC236}">
                <a16:creationId xmlns:a16="http://schemas.microsoft.com/office/drawing/2014/main" id="{694C51A0-F774-2805-7205-002EBB13B737}"/>
              </a:ext>
            </a:extLst>
          </p:cNvPr>
          <p:cNvSpPr txBox="1"/>
          <p:nvPr/>
        </p:nvSpPr>
        <p:spPr>
          <a:xfrm>
            <a:off x="5617842" y="3803165"/>
            <a:ext cx="360000" cy="25200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04</a:t>
            </a:r>
          </a:p>
        </p:txBody>
      </p:sp>
      <p:sp>
        <p:nvSpPr>
          <p:cNvPr id="33" name="ZoneTexte 32">
            <a:extLst>
              <a:ext uri="{FF2B5EF4-FFF2-40B4-BE49-F238E27FC236}">
                <a16:creationId xmlns:a16="http://schemas.microsoft.com/office/drawing/2014/main" id="{151FEACC-B8B2-D998-49B1-33554F35213D}"/>
              </a:ext>
            </a:extLst>
          </p:cNvPr>
          <p:cNvSpPr txBox="1"/>
          <p:nvPr/>
        </p:nvSpPr>
        <p:spPr>
          <a:xfrm>
            <a:off x="4761760" y="4710655"/>
            <a:ext cx="360000" cy="25200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01</a:t>
            </a:r>
          </a:p>
        </p:txBody>
      </p:sp>
      <p:sp>
        <p:nvSpPr>
          <p:cNvPr id="35" name="ZoneTexte 34">
            <a:extLst>
              <a:ext uri="{FF2B5EF4-FFF2-40B4-BE49-F238E27FC236}">
                <a16:creationId xmlns:a16="http://schemas.microsoft.com/office/drawing/2014/main" id="{285A5721-BA3D-C863-224B-FB35D63BF784}"/>
              </a:ext>
            </a:extLst>
          </p:cNvPr>
          <p:cNvSpPr txBox="1"/>
          <p:nvPr/>
        </p:nvSpPr>
        <p:spPr>
          <a:xfrm>
            <a:off x="5189801" y="4705850"/>
            <a:ext cx="360000" cy="26161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02</a:t>
            </a:r>
          </a:p>
        </p:txBody>
      </p:sp>
      <p:sp>
        <p:nvSpPr>
          <p:cNvPr id="37" name="ZoneTexte 36">
            <a:extLst>
              <a:ext uri="{FF2B5EF4-FFF2-40B4-BE49-F238E27FC236}">
                <a16:creationId xmlns:a16="http://schemas.microsoft.com/office/drawing/2014/main" id="{B5F24319-95EE-4CCF-D988-2FA340F7FD1E}"/>
              </a:ext>
            </a:extLst>
          </p:cNvPr>
          <p:cNvSpPr txBox="1"/>
          <p:nvPr/>
        </p:nvSpPr>
        <p:spPr>
          <a:xfrm>
            <a:off x="5617842" y="4715569"/>
            <a:ext cx="360000" cy="25200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04</a:t>
            </a:r>
          </a:p>
        </p:txBody>
      </p:sp>
      <p:sp>
        <p:nvSpPr>
          <p:cNvPr id="39" name="ZoneTexte 38">
            <a:extLst>
              <a:ext uri="{FF2B5EF4-FFF2-40B4-BE49-F238E27FC236}">
                <a16:creationId xmlns:a16="http://schemas.microsoft.com/office/drawing/2014/main" id="{D5F134C6-1C5B-B3C4-4579-2C62F9F188A4}"/>
              </a:ext>
            </a:extLst>
          </p:cNvPr>
          <p:cNvSpPr txBox="1"/>
          <p:nvPr/>
        </p:nvSpPr>
        <p:spPr>
          <a:xfrm>
            <a:off x="10578627" y="2451915"/>
            <a:ext cx="360000" cy="26161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04</a:t>
            </a:r>
          </a:p>
        </p:txBody>
      </p:sp>
      <p:sp>
        <p:nvSpPr>
          <p:cNvPr id="41" name="ZoneTexte 40">
            <a:extLst>
              <a:ext uri="{FF2B5EF4-FFF2-40B4-BE49-F238E27FC236}">
                <a16:creationId xmlns:a16="http://schemas.microsoft.com/office/drawing/2014/main" id="{4351E001-87B0-3535-287F-0A39DB4CF309}"/>
              </a:ext>
            </a:extLst>
          </p:cNvPr>
          <p:cNvSpPr txBox="1"/>
          <p:nvPr/>
        </p:nvSpPr>
        <p:spPr>
          <a:xfrm>
            <a:off x="11006668" y="2451915"/>
            <a:ext cx="360000" cy="26161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05</a:t>
            </a:r>
          </a:p>
        </p:txBody>
      </p:sp>
      <p:sp>
        <p:nvSpPr>
          <p:cNvPr id="43" name="ZoneTexte 42">
            <a:extLst>
              <a:ext uri="{FF2B5EF4-FFF2-40B4-BE49-F238E27FC236}">
                <a16:creationId xmlns:a16="http://schemas.microsoft.com/office/drawing/2014/main" id="{EBD0ACD0-5A9A-8862-C85C-5A3565697EBD}"/>
              </a:ext>
            </a:extLst>
          </p:cNvPr>
          <p:cNvSpPr txBox="1"/>
          <p:nvPr/>
        </p:nvSpPr>
        <p:spPr>
          <a:xfrm>
            <a:off x="11434709" y="2456829"/>
            <a:ext cx="360000" cy="26161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06</a:t>
            </a:r>
          </a:p>
        </p:txBody>
      </p:sp>
      <p:sp>
        <p:nvSpPr>
          <p:cNvPr id="45" name="ZoneTexte 44">
            <a:extLst>
              <a:ext uri="{FF2B5EF4-FFF2-40B4-BE49-F238E27FC236}">
                <a16:creationId xmlns:a16="http://schemas.microsoft.com/office/drawing/2014/main" id="{8A7CB300-1401-2392-250B-1AF01E40759E}"/>
              </a:ext>
            </a:extLst>
          </p:cNvPr>
          <p:cNvSpPr txBox="1"/>
          <p:nvPr/>
        </p:nvSpPr>
        <p:spPr>
          <a:xfrm>
            <a:off x="11006668" y="3662735"/>
            <a:ext cx="360000" cy="26161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04</a:t>
            </a:r>
          </a:p>
        </p:txBody>
      </p:sp>
      <p:sp>
        <p:nvSpPr>
          <p:cNvPr id="46" name="ZoneTexte 45">
            <a:extLst>
              <a:ext uri="{FF2B5EF4-FFF2-40B4-BE49-F238E27FC236}">
                <a16:creationId xmlns:a16="http://schemas.microsoft.com/office/drawing/2014/main" id="{9E82C55F-5F1B-7D5D-0604-EA9528E92505}"/>
              </a:ext>
            </a:extLst>
          </p:cNvPr>
          <p:cNvSpPr txBox="1"/>
          <p:nvPr/>
        </p:nvSpPr>
        <p:spPr>
          <a:xfrm>
            <a:off x="11434709" y="3662735"/>
            <a:ext cx="360000" cy="26161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05</a:t>
            </a:r>
          </a:p>
        </p:txBody>
      </p:sp>
      <p:sp>
        <p:nvSpPr>
          <p:cNvPr id="48" name="ZoneTexte 47">
            <a:extLst>
              <a:ext uri="{FF2B5EF4-FFF2-40B4-BE49-F238E27FC236}">
                <a16:creationId xmlns:a16="http://schemas.microsoft.com/office/drawing/2014/main" id="{8B50729D-BEAC-D9AE-CD3E-3A619391411E}"/>
              </a:ext>
            </a:extLst>
          </p:cNvPr>
          <p:cNvSpPr txBox="1"/>
          <p:nvPr/>
        </p:nvSpPr>
        <p:spPr>
          <a:xfrm>
            <a:off x="11434709" y="4700515"/>
            <a:ext cx="360000" cy="26161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04</a:t>
            </a:r>
          </a:p>
        </p:txBody>
      </p:sp>
      <p:sp>
        <p:nvSpPr>
          <p:cNvPr id="20" name="ZoneTexte 19">
            <a:extLst>
              <a:ext uri="{FF2B5EF4-FFF2-40B4-BE49-F238E27FC236}">
                <a16:creationId xmlns:a16="http://schemas.microsoft.com/office/drawing/2014/main" id="{74DB848C-1B13-25F7-C341-3BA989CAEE3C}"/>
              </a:ext>
            </a:extLst>
          </p:cNvPr>
          <p:cNvSpPr txBox="1"/>
          <p:nvPr/>
        </p:nvSpPr>
        <p:spPr>
          <a:xfrm>
            <a:off x="4777677" y="1517195"/>
            <a:ext cx="360000" cy="252000"/>
          </a:xfrm>
          <a:prstGeom prst="rect">
            <a:avLst/>
          </a:prstGeom>
          <a:solidFill>
            <a:schemeClr val="bg2"/>
          </a:solidFill>
          <a:ln w="12700">
            <a:solidFill>
              <a:schemeClr val="tx2"/>
            </a:solidFill>
          </a:ln>
        </p:spPr>
        <p:txBody>
          <a:bodyPr wrap="square" rtlCol="0" anchor="ctr">
            <a:spAutoFit/>
          </a:bodyPr>
          <a:lstStyle/>
          <a:p>
            <a:pPr algn="ctr"/>
            <a:r>
              <a:rPr lang="fr-FR" sz="1100" b="1" dirty="0">
                <a:solidFill>
                  <a:schemeClr val="tx2"/>
                </a:solidFill>
              </a:rPr>
              <a:t>01</a:t>
            </a:r>
          </a:p>
        </p:txBody>
      </p:sp>
      <p:sp>
        <p:nvSpPr>
          <p:cNvPr id="47" name="ZoneTexte 46">
            <a:extLst>
              <a:ext uri="{FF2B5EF4-FFF2-40B4-BE49-F238E27FC236}">
                <a16:creationId xmlns:a16="http://schemas.microsoft.com/office/drawing/2014/main" id="{AA538920-07F0-BC96-56F6-3E9C51DF48B2}"/>
              </a:ext>
            </a:extLst>
          </p:cNvPr>
          <p:cNvSpPr txBox="1"/>
          <p:nvPr/>
        </p:nvSpPr>
        <p:spPr>
          <a:xfrm>
            <a:off x="5205718" y="1512390"/>
            <a:ext cx="360000" cy="26161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02</a:t>
            </a:r>
          </a:p>
        </p:txBody>
      </p:sp>
      <p:sp>
        <p:nvSpPr>
          <p:cNvPr id="49" name="ZoneTexte 48">
            <a:extLst>
              <a:ext uri="{FF2B5EF4-FFF2-40B4-BE49-F238E27FC236}">
                <a16:creationId xmlns:a16="http://schemas.microsoft.com/office/drawing/2014/main" id="{75D3D06F-F7D0-3A21-4391-B776787DCA18}"/>
              </a:ext>
            </a:extLst>
          </p:cNvPr>
          <p:cNvSpPr txBox="1"/>
          <p:nvPr/>
        </p:nvSpPr>
        <p:spPr>
          <a:xfrm>
            <a:off x="5633759" y="1517304"/>
            <a:ext cx="360000" cy="26161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03</a:t>
            </a:r>
          </a:p>
        </p:txBody>
      </p:sp>
      <p:sp>
        <p:nvSpPr>
          <p:cNvPr id="50" name="ZoneTexte 49">
            <a:extLst>
              <a:ext uri="{FF2B5EF4-FFF2-40B4-BE49-F238E27FC236}">
                <a16:creationId xmlns:a16="http://schemas.microsoft.com/office/drawing/2014/main" id="{B6AB734D-18FE-907E-2781-C30D4FC3FDA6}"/>
              </a:ext>
            </a:extLst>
          </p:cNvPr>
          <p:cNvSpPr txBox="1"/>
          <p:nvPr/>
        </p:nvSpPr>
        <p:spPr>
          <a:xfrm>
            <a:off x="9761801" y="2484548"/>
            <a:ext cx="360000" cy="252000"/>
          </a:xfrm>
          <a:prstGeom prst="rect">
            <a:avLst/>
          </a:prstGeom>
          <a:solidFill>
            <a:schemeClr val="bg2"/>
          </a:solidFill>
          <a:ln w="12700">
            <a:solidFill>
              <a:schemeClr val="tx2"/>
            </a:solidFill>
          </a:ln>
        </p:spPr>
        <p:txBody>
          <a:bodyPr wrap="square" rtlCol="0" anchor="ctr">
            <a:spAutoFit/>
          </a:bodyPr>
          <a:lstStyle/>
          <a:p>
            <a:pPr algn="ctr"/>
            <a:r>
              <a:rPr lang="fr-FR" sz="1100" b="1" dirty="0">
                <a:solidFill>
                  <a:schemeClr val="tx2"/>
                </a:solidFill>
              </a:rPr>
              <a:t>01</a:t>
            </a:r>
          </a:p>
        </p:txBody>
      </p:sp>
      <p:sp>
        <p:nvSpPr>
          <p:cNvPr id="51" name="ZoneTexte 50">
            <a:extLst>
              <a:ext uri="{FF2B5EF4-FFF2-40B4-BE49-F238E27FC236}">
                <a16:creationId xmlns:a16="http://schemas.microsoft.com/office/drawing/2014/main" id="{9B7CD7E8-0EFF-75A1-8CEE-00D67E6A8781}"/>
              </a:ext>
            </a:extLst>
          </p:cNvPr>
          <p:cNvSpPr txBox="1"/>
          <p:nvPr/>
        </p:nvSpPr>
        <p:spPr>
          <a:xfrm>
            <a:off x="10189842" y="2455794"/>
            <a:ext cx="360000" cy="261610"/>
          </a:xfrm>
          <a:prstGeom prst="rect">
            <a:avLst/>
          </a:prstGeom>
          <a:solidFill>
            <a:schemeClr val="bg2"/>
          </a:solidFill>
          <a:ln w="12700">
            <a:solidFill>
              <a:schemeClr val="tx2"/>
            </a:solidFill>
          </a:ln>
        </p:spPr>
        <p:txBody>
          <a:bodyPr wrap="square" rtlCol="0" anchor="ctr">
            <a:spAutoFit/>
          </a:bodyPr>
          <a:lstStyle/>
          <a:p>
            <a:pPr algn="ctr"/>
            <a:r>
              <a:rPr lang="fr-FR" sz="1100" b="1">
                <a:solidFill>
                  <a:schemeClr val="tx2"/>
                </a:solidFill>
              </a:rPr>
              <a:t>02</a:t>
            </a:r>
          </a:p>
        </p:txBody>
      </p:sp>
    </p:spTree>
    <p:extLst>
      <p:ext uri="{BB962C8B-B14F-4D97-AF65-F5344CB8AC3E}">
        <p14:creationId xmlns:p14="http://schemas.microsoft.com/office/powerpoint/2010/main" val="40282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8B231B9-75B7-68E3-497F-DA2133321770}"/>
              </a:ext>
            </a:extLst>
          </p:cNvPr>
          <p:cNvSpPr>
            <a:spLocks noGrp="1"/>
          </p:cNvSpPr>
          <p:nvPr>
            <p:ph type="ftr" idx="11"/>
          </p:nvPr>
        </p:nvSpPr>
        <p:spPr/>
        <p:txBody>
          <a:bodyPr/>
          <a:lstStyle/>
          <a:p>
            <a:r>
              <a:rPr lang="fr-FR"/>
              <a:t>Observatoire 2023-2024</a:t>
            </a:r>
          </a:p>
        </p:txBody>
      </p:sp>
      <p:sp>
        <p:nvSpPr>
          <p:cNvPr id="3" name="Titre 2">
            <a:extLst>
              <a:ext uri="{FF2B5EF4-FFF2-40B4-BE49-F238E27FC236}">
                <a16:creationId xmlns:a16="http://schemas.microsoft.com/office/drawing/2014/main" id="{DFBD3623-B010-1B0C-91E1-DF5EE5542C5E}"/>
              </a:ext>
            </a:extLst>
          </p:cNvPr>
          <p:cNvSpPr>
            <a:spLocks noGrp="1"/>
          </p:cNvSpPr>
          <p:nvPr>
            <p:ph type="title"/>
          </p:nvPr>
        </p:nvSpPr>
        <p:spPr/>
        <p:txBody>
          <a:bodyPr>
            <a:noAutofit/>
          </a:bodyPr>
          <a:lstStyle/>
          <a:p>
            <a:r>
              <a:rPr lang="fr-FR"/>
              <a:t>Apportez plus de valeur à vos PME (et à vous-même !) </a:t>
            </a:r>
            <a:r>
              <a:rPr lang="fr-FR">
                <a:latin typeface="Arial Black" panose="020B0A04020102020204" pitchFamily="34" charset="0"/>
              </a:rPr>
              <a:t>rejoignez l’Observatoire !</a:t>
            </a:r>
            <a:endParaRPr lang="fr-FR"/>
          </a:p>
        </p:txBody>
      </p:sp>
      <p:sp>
        <p:nvSpPr>
          <p:cNvPr id="4" name="Espace réservé du numéro de diapositive 3">
            <a:extLst>
              <a:ext uri="{FF2B5EF4-FFF2-40B4-BE49-F238E27FC236}">
                <a16:creationId xmlns:a16="http://schemas.microsoft.com/office/drawing/2014/main" id="{5E72B6F2-7E78-ADF5-2F0C-F58403BD10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7</a:t>
            </a:fld>
            <a:endParaRPr lang="fr-FR"/>
          </a:p>
        </p:txBody>
      </p:sp>
      <p:pic>
        <p:nvPicPr>
          <p:cNvPr id="6" name="Graphique 5">
            <a:extLst>
              <a:ext uri="{FF2B5EF4-FFF2-40B4-BE49-F238E27FC236}">
                <a16:creationId xmlns:a16="http://schemas.microsoft.com/office/drawing/2014/main" id="{F46EF3D7-7BCD-C716-20BD-1345698FC3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35144" flipV="1">
            <a:off x="2553361" y="-60635"/>
            <a:ext cx="7395623" cy="7395623"/>
          </a:xfrm>
          <a:prstGeom prst="rect">
            <a:avLst/>
          </a:prstGeom>
        </p:spPr>
      </p:pic>
      <p:sp>
        <p:nvSpPr>
          <p:cNvPr id="7" name="Ellipse 6">
            <a:extLst>
              <a:ext uri="{FF2B5EF4-FFF2-40B4-BE49-F238E27FC236}">
                <a16:creationId xmlns:a16="http://schemas.microsoft.com/office/drawing/2014/main" id="{6B835DAB-6DAC-8142-8302-DDCF6562C40E}"/>
              </a:ext>
            </a:extLst>
          </p:cNvPr>
          <p:cNvSpPr/>
          <p:nvPr/>
        </p:nvSpPr>
        <p:spPr>
          <a:xfrm>
            <a:off x="2429387" y="3979971"/>
            <a:ext cx="2160000" cy="2160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285B9904-5C99-69DA-F82E-D3800AC228D2}"/>
              </a:ext>
            </a:extLst>
          </p:cNvPr>
          <p:cNvSpPr/>
          <p:nvPr/>
        </p:nvSpPr>
        <p:spPr>
          <a:xfrm>
            <a:off x="4832058" y="2686041"/>
            <a:ext cx="2160000" cy="2160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832BC35D-2B31-9994-15AC-2714535AE4A0}"/>
              </a:ext>
            </a:extLst>
          </p:cNvPr>
          <p:cNvSpPr/>
          <p:nvPr/>
        </p:nvSpPr>
        <p:spPr>
          <a:xfrm>
            <a:off x="7234728" y="1392112"/>
            <a:ext cx="2160000" cy="2160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7C48AC84-56D4-AC56-68D5-88EF9F5C1AA5}"/>
              </a:ext>
            </a:extLst>
          </p:cNvPr>
          <p:cNvSpPr txBox="1"/>
          <p:nvPr/>
        </p:nvSpPr>
        <p:spPr>
          <a:xfrm>
            <a:off x="1017574" y="3959503"/>
            <a:ext cx="1620000" cy="461665"/>
          </a:xfrm>
          <a:prstGeom prst="rect">
            <a:avLst/>
          </a:prstGeom>
          <a:noFill/>
        </p:spPr>
        <p:txBody>
          <a:bodyPr wrap="square">
            <a:spAutoFit/>
          </a:bodyPr>
          <a:lstStyle/>
          <a:p>
            <a:pPr algn="ctr"/>
            <a:r>
              <a:rPr lang="fr-FR" sz="1200" i="1">
                <a:solidFill>
                  <a:schemeClr val="bg2">
                    <a:lumMod val="50000"/>
                  </a:schemeClr>
                </a:solidFill>
              </a:rPr>
              <a:t>Non participants</a:t>
            </a:r>
          </a:p>
          <a:p>
            <a:pPr algn="ctr"/>
            <a:r>
              <a:rPr lang="fr-FR" sz="1200" i="1">
                <a:solidFill>
                  <a:schemeClr val="bg2">
                    <a:lumMod val="50000"/>
                  </a:schemeClr>
                </a:solidFill>
              </a:rPr>
              <a:t>à l’Observatoire</a:t>
            </a:r>
            <a:endParaRPr lang="en-GB" sz="1200" i="1">
              <a:solidFill>
                <a:schemeClr val="bg2">
                  <a:lumMod val="50000"/>
                </a:schemeClr>
              </a:solidFill>
              <a:cs typeface="Arial"/>
            </a:endParaRPr>
          </a:p>
        </p:txBody>
      </p:sp>
      <p:sp>
        <p:nvSpPr>
          <p:cNvPr id="16" name="ZoneTexte 15">
            <a:extLst>
              <a:ext uri="{FF2B5EF4-FFF2-40B4-BE49-F238E27FC236}">
                <a16:creationId xmlns:a16="http://schemas.microsoft.com/office/drawing/2014/main" id="{E5462DE9-4270-44A4-1EB6-95BFC993025D}"/>
              </a:ext>
            </a:extLst>
          </p:cNvPr>
          <p:cNvSpPr txBox="1"/>
          <p:nvPr/>
        </p:nvSpPr>
        <p:spPr>
          <a:xfrm>
            <a:off x="3309099" y="2783839"/>
            <a:ext cx="1800000" cy="288000"/>
          </a:xfrm>
          <a:prstGeom prst="rect">
            <a:avLst/>
          </a:prstGeom>
          <a:noFill/>
        </p:spPr>
        <p:txBody>
          <a:bodyPr wrap="square">
            <a:spAutoFit/>
          </a:bodyPr>
          <a:lstStyle/>
          <a:p>
            <a:pPr algn="ctr"/>
            <a:r>
              <a:rPr lang="fr-FR" sz="1200" i="1">
                <a:solidFill>
                  <a:schemeClr val="bg2">
                    <a:lumMod val="50000"/>
                  </a:schemeClr>
                </a:solidFill>
              </a:rPr>
              <a:t>Dossiers incomplets</a:t>
            </a:r>
          </a:p>
        </p:txBody>
      </p:sp>
      <p:sp>
        <p:nvSpPr>
          <p:cNvPr id="18" name="ZoneTexte 17">
            <a:extLst>
              <a:ext uri="{FF2B5EF4-FFF2-40B4-BE49-F238E27FC236}">
                <a16:creationId xmlns:a16="http://schemas.microsoft.com/office/drawing/2014/main" id="{5DC7AD52-1341-7A31-96E0-29C7DE146F87}"/>
              </a:ext>
            </a:extLst>
          </p:cNvPr>
          <p:cNvSpPr txBox="1"/>
          <p:nvPr/>
        </p:nvSpPr>
        <p:spPr>
          <a:xfrm>
            <a:off x="5721558" y="1462347"/>
            <a:ext cx="1800000" cy="288000"/>
          </a:xfrm>
          <a:prstGeom prst="rect">
            <a:avLst/>
          </a:prstGeom>
          <a:noFill/>
        </p:spPr>
        <p:txBody>
          <a:bodyPr wrap="square">
            <a:spAutoFit/>
          </a:bodyPr>
          <a:lstStyle/>
          <a:p>
            <a:pPr algn="ctr"/>
            <a:r>
              <a:rPr lang="fr-FR" sz="1200" i="1">
                <a:solidFill>
                  <a:schemeClr val="bg2">
                    <a:lumMod val="50000"/>
                  </a:schemeClr>
                </a:solidFill>
              </a:rPr>
              <a:t>Dossiers complets</a:t>
            </a:r>
          </a:p>
        </p:txBody>
      </p:sp>
      <p:sp>
        <p:nvSpPr>
          <p:cNvPr id="5" name="Ellipse 4">
            <a:extLst>
              <a:ext uri="{FF2B5EF4-FFF2-40B4-BE49-F238E27FC236}">
                <a16:creationId xmlns:a16="http://schemas.microsoft.com/office/drawing/2014/main" id="{FFAB147B-61FA-5CAC-4B1C-0243A4315806}"/>
              </a:ext>
            </a:extLst>
          </p:cNvPr>
          <p:cNvSpPr/>
          <p:nvPr/>
        </p:nvSpPr>
        <p:spPr>
          <a:xfrm>
            <a:off x="3167002" y="4856634"/>
            <a:ext cx="1080000" cy="1080000"/>
          </a:xfrm>
          <a:prstGeom prst="ellipse">
            <a:avLst/>
          </a:prstGeom>
          <a:solidFill>
            <a:schemeClr val="bg2">
              <a:lumMod val="9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652FB5DF-F22B-0FB1-3AC6-E8A81D4F2CD3}"/>
              </a:ext>
            </a:extLst>
          </p:cNvPr>
          <p:cNvSpPr/>
          <p:nvPr/>
        </p:nvSpPr>
        <p:spPr>
          <a:xfrm>
            <a:off x="5630518" y="3524183"/>
            <a:ext cx="1080000" cy="1080000"/>
          </a:xfrm>
          <a:prstGeom prst="ellipse">
            <a:avLst/>
          </a:prstGeom>
          <a:solidFill>
            <a:schemeClr val="bg2">
              <a:lumMod val="9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7429884A-3CC5-F58D-206D-6EBFC1682013}"/>
              </a:ext>
            </a:extLst>
          </p:cNvPr>
          <p:cNvSpPr/>
          <p:nvPr/>
        </p:nvSpPr>
        <p:spPr>
          <a:xfrm>
            <a:off x="7712059" y="1947720"/>
            <a:ext cx="1462094" cy="1465798"/>
          </a:xfrm>
          <a:prstGeom prst="ellipse">
            <a:avLst/>
          </a:prstGeom>
          <a:solidFill>
            <a:schemeClr val="bg2">
              <a:lumMod val="9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32">
            <a:extLst>
              <a:ext uri="{FF2B5EF4-FFF2-40B4-BE49-F238E27FC236}">
                <a16:creationId xmlns:a16="http://schemas.microsoft.com/office/drawing/2014/main" id="{1E7E56D1-E31E-ABDC-4606-88C35C4AC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237" y="2064382"/>
            <a:ext cx="251847" cy="2518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7401C814-3761-3F20-5E0F-6A933F438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3354" y="2728969"/>
            <a:ext cx="543669" cy="1098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Download Schneider Electric Logo in SVG Vector or PNG File Format ...">
            <a:extLst>
              <a:ext uri="{FF2B5EF4-FFF2-40B4-BE49-F238E27FC236}">
                <a16:creationId xmlns:a16="http://schemas.microsoft.com/office/drawing/2014/main" id="{5A17345C-F179-1332-DACE-54A4C32E3E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3835" y="2529480"/>
            <a:ext cx="516251" cy="3441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BNP Logo - LogoDix">
            <a:extLst>
              <a:ext uri="{FF2B5EF4-FFF2-40B4-BE49-F238E27FC236}">
                <a16:creationId xmlns:a16="http://schemas.microsoft.com/office/drawing/2014/main" id="{03F132E3-0A07-17D5-BDAE-E5D3B76F45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4386" y="2843830"/>
            <a:ext cx="932016" cy="2423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a:extLst>
              <a:ext uri="{FF2B5EF4-FFF2-40B4-BE49-F238E27FC236}">
                <a16:creationId xmlns:a16="http://schemas.microsoft.com/office/drawing/2014/main" id="{974B62E1-59D8-FC8D-3C17-A178468BCC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1739" y="2196379"/>
            <a:ext cx="368110" cy="1918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4" descr="HeyTeam, l’expérience collaborateur sur-mesure et engageante">
            <a:extLst>
              <a:ext uri="{FF2B5EF4-FFF2-40B4-BE49-F238E27FC236}">
                <a16:creationId xmlns:a16="http://schemas.microsoft.com/office/drawing/2014/main" id="{7EDE5E0C-43C8-62F0-5B24-D468887A61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4900" y="2096623"/>
            <a:ext cx="888454" cy="5774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toulouse-metropole-logo – Club Galaxie – Les acteurs du spatial en ...">
            <a:extLst>
              <a:ext uri="{FF2B5EF4-FFF2-40B4-BE49-F238E27FC236}">
                <a16:creationId xmlns:a16="http://schemas.microsoft.com/office/drawing/2014/main" id="{CB6A8978-4131-3DE9-6D10-E1126757B0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2029" y="3063279"/>
            <a:ext cx="664924" cy="18181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Références - ASC">
            <a:extLst>
              <a:ext uri="{FF2B5EF4-FFF2-40B4-BE49-F238E27FC236}">
                <a16:creationId xmlns:a16="http://schemas.microsoft.com/office/drawing/2014/main" id="{CDE488B2-1BC7-F800-0894-E3734CCD87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4491" y="2491496"/>
            <a:ext cx="437456" cy="7135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a:extLst>
              <a:ext uri="{FF2B5EF4-FFF2-40B4-BE49-F238E27FC236}">
                <a16:creationId xmlns:a16="http://schemas.microsoft.com/office/drawing/2014/main" id="{19960DA0-EAA5-7447-E3BC-678FE8583B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25698" y="2371768"/>
            <a:ext cx="377655" cy="3200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3A80093B-8D32-AEA8-7C21-99C655520D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51184" y="3899450"/>
            <a:ext cx="364734" cy="18721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con">
            <a:extLst>
              <a:ext uri="{FF2B5EF4-FFF2-40B4-BE49-F238E27FC236}">
                <a16:creationId xmlns:a16="http://schemas.microsoft.com/office/drawing/2014/main" id="{DE3F4FBC-5627-1B2A-A858-4B87A0C7DD2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09" y="3611793"/>
            <a:ext cx="607983" cy="2802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Icon">
            <a:extLst>
              <a:ext uri="{FF2B5EF4-FFF2-40B4-BE49-F238E27FC236}">
                <a16:creationId xmlns:a16="http://schemas.microsoft.com/office/drawing/2014/main" id="{0C7CA1F2-670D-C41D-3A40-3A605CD595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21878" y="1563467"/>
            <a:ext cx="432394" cy="3242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con">
            <a:extLst>
              <a:ext uri="{FF2B5EF4-FFF2-40B4-BE49-F238E27FC236}">
                <a16:creationId xmlns:a16="http://schemas.microsoft.com/office/drawing/2014/main" id="{2866E921-3708-0DB2-F638-CA7D5414D6FA}"/>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3462" b="21735"/>
          <a:stretch/>
        </p:blipFill>
        <p:spPr bwMode="auto">
          <a:xfrm>
            <a:off x="8365928" y="1610231"/>
            <a:ext cx="571025" cy="2775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Icon">
            <a:extLst>
              <a:ext uri="{FF2B5EF4-FFF2-40B4-BE49-F238E27FC236}">
                <a16:creationId xmlns:a16="http://schemas.microsoft.com/office/drawing/2014/main" id="{F1755EAF-BBA6-8115-7202-C12057B4A1C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91483" y="1810830"/>
            <a:ext cx="446835" cy="3351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0" descr="Ariane Group | c³harme">
            <a:extLst>
              <a:ext uri="{FF2B5EF4-FFF2-40B4-BE49-F238E27FC236}">
                <a16:creationId xmlns:a16="http://schemas.microsoft.com/office/drawing/2014/main" id="{3D5A88ED-E447-20AB-CA7B-A945A2B12BE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28529" y="2182630"/>
            <a:ext cx="572529" cy="31541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Icon">
            <a:extLst>
              <a:ext uri="{FF2B5EF4-FFF2-40B4-BE49-F238E27FC236}">
                <a16:creationId xmlns:a16="http://schemas.microsoft.com/office/drawing/2014/main" id="{86D8A069-6F23-614C-AB14-9C4ED574972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91193" y="3910484"/>
            <a:ext cx="488426" cy="4884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Icon">
            <a:extLst>
              <a:ext uri="{FF2B5EF4-FFF2-40B4-BE49-F238E27FC236}">
                <a16:creationId xmlns:a16="http://schemas.microsoft.com/office/drawing/2014/main" id="{029E0832-ED8D-1E1A-26D1-9789305DEC64}"/>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4366" b="29772"/>
          <a:stretch/>
        </p:blipFill>
        <p:spPr bwMode="auto">
          <a:xfrm>
            <a:off x="5067340" y="3223599"/>
            <a:ext cx="883686" cy="30395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Icon">
            <a:extLst>
              <a:ext uri="{FF2B5EF4-FFF2-40B4-BE49-F238E27FC236}">
                <a16:creationId xmlns:a16="http://schemas.microsoft.com/office/drawing/2014/main" id="{005F7DA0-533F-180C-20D6-29E904E4BE73}"/>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29882" b="31045"/>
          <a:stretch/>
        </p:blipFill>
        <p:spPr bwMode="auto">
          <a:xfrm>
            <a:off x="6057337" y="3288363"/>
            <a:ext cx="731245" cy="21429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Icon">
            <a:extLst>
              <a:ext uri="{FF2B5EF4-FFF2-40B4-BE49-F238E27FC236}">
                <a16:creationId xmlns:a16="http://schemas.microsoft.com/office/drawing/2014/main" id="{507BCE3F-C604-FA70-8BFC-83E3B8D64BF2}"/>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31754" b="29462"/>
          <a:stretch/>
        </p:blipFill>
        <p:spPr bwMode="auto">
          <a:xfrm>
            <a:off x="4935029" y="3606467"/>
            <a:ext cx="745400" cy="16217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airbus-logo-png-Free-PNG-Images-Transparent - World Summit AI Amsterdam">
            <a:extLst>
              <a:ext uri="{FF2B5EF4-FFF2-40B4-BE49-F238E27FC236}">
                <a16:creationId xmlns:a16="http://schemas.microsoft.com/office/drawing/2014/main" id="{4604A0B2-FA30-3FD6-F5D0-FA95954B94F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39734" y="2942059"/>
            <a:ext cx="847568" cy="16057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logo enedis">
            <a:extLst>
              <a:ext uri="{FF2B5EF4-FFF2-40B4-BE49-F238E27FC236}">
                <a16:creationId xmlns:a16="http://schemas.microsoft.com/office/drawing/2014/main" id="{03223D21-7699-04AA-1A00-DF13181D93F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7221" y="5126738"/>
            <a:ext cx="414471" cy="8850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Naval Group – Logos Download">
            <a:extLst>
              <a:ext uri="{FF2B5EF4-FFF2-40B4-BE49-F238E27FC236}">
                <a16:creationId xmlns:a16="http://schemas.microsoft.com/office/drawing/2014/main" id="{FB1EA2CD-45AB-94DA-403F-39B906CBEAF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664554" y="5527670"/>
            <a:ext cx="437229" cy="12314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a:extLst>
              <a:ext uri="{FF2B5EF4-FFF2-40B4-BE49-F238E27FC236}">
                <a16:creationId xmlns:a16="http://schemas.microsoft.com/office/drawing/2014/main" id="{967DECA4-8B7C-3D3C-71C6-E4949133D34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04499" y="5245196"/>
            <a:ext cx="591372" cy="10256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0" descr="Le Groupe La Poste – Logos Download">
            <a:extLst>
              <a:ext uri="{FF2B5EF4-FFF2-40B4-BE49-F238E27FC236}">
                <a16:creationId xmlns:a16="http://schemas.microsoft.com/office/drawing/2014/main" id="{F8162145-A2AB-5A2F-668F-26CAAC2E0E8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44817" y="5711459"/>
            <a:ext cx="496122" cy="13702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Assurance vie Crédit Agricole : Avis et rendements 2022">
            <a:extLst>
              <a:ext uri="{FF2B5EF4-FFF2-40B4-BE49-F238E27FC236}">
                <a16:creationId xmlns:a16="http://schemas.microsoft.com/office/drawing/2014/main" id="{E1A88103-BC8C-6587-6176-E4D6BE94615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80613" y="4953976"/>
            <a:ext cx="473216" cy="962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8" descr="Icon">
            <a:extLst>
              <a:ext uri="{FF2B5EF4-FFF2-40B4-BE49-F238E27FC236}">
                <a16:creationId xmlns:a16="http://schemas.microsoft.com/office/drawing/2014/main" id="{D0961457-59B6-2E87-9124-28BB6228DDA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88310" y="4561780"/>
            <a:ext cx="417164" cy="23401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0" descr="Icon">
            <a:extLst>
              <a:ext uri="{FF2B5EF4-FFF2-40B4-BE49-F238E27FC236}">
                <a16:creationId xmlns:a16="http://schemas.microsoft.com/office/drawing/2014/main" id="{459698C1-6529-8FEA-427A-76608A243A7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54803" y="4173905"/>
            <a:ext cx="460962" cy="46096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2" descr="Icon">
            <a:extLst>
              <a:ext uri="{FF2B5EF4-FFF2-40B4-BE49-F238E27FC236}">
                <a16:creationId xmlns:a16="http://schemas.microsoft.com/office/drawing/2014/main" id="{8DC1C305-261A-FA5B-07CC-415C84A6941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733175" y="4170726"/>
            <a:ext cx="339523" cy="19046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4" descr="Icon">
            <a:extLst>
              <a:ext uri="{FF2B5EF4-FFF2-40B4-BE49-F238E27FC236}">
                <a16:creationId xmlns:a16="http://schemas.microsoft.com/office/drawing/2014/main" id="{DCB13D04-6CF1-3889-8595-012CD3E6D33C}"/>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649358" y="4398910"/>
            <a:ext cx="315082" cy="838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6" descr="Icon">
            <a:extLst>
              <a:ext uri="{FF2B5EF4-FFF2-40B4-BE49-F238E27FC236}">
                <a16:creationId xmlns:a16="http://schemas.microsoft.com/office/drawing/2014/main" id="{BD96520B-C9E8-77CB-1567-52F9B9FFE83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122948" y="4795313"/>
            <a:ext cx="320747" cy="17993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8" descr="Icon">
            <a:extLst>
              <a:ext uri="{FF2B5EF4-FFF2-40B4-BE49-F238E27FC236}">
                <a16:creationId xmlns:a16="http://schemas.microsoft.com/office/drawing/2014/main" id="{75966A7D-B1D8-26EB-E96D-9E3AE06988DD}"/>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t="25118" b="31345"/>
          <a:stretch/>
        </p:blipFill>
        <p:spPr bwMode="auto">
          <a:xfrm>
            <a:off x="2793462" y="4204015"/>
            <a:ext cx="441143" cy="14404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0" descr="Icon">
            <a:extLst>
              <a:ext uri="{FF2B5EF4-FFF2-40B4-BE49-F238E27FC236}">
                <a16:creationId xmlns:a16="http://schemas.microsoft.com/office/drawing/2014/main" id="{96DAC25C-79F7-2E66-D34C-BD8F64CFE1D6}"/>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t="22842" b="26962"/>
          <a:stretch/>
        </p:blipFill>
        <p:spPr bwMode="auto">
          <a:xfrm>
            <a:off x="2486425" y="4823983"/>
            <a:ext cx="529335" cy="1992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Icon">
            <a:extLst>
              <a:ext uri="{FF2B5EF4-FFF2-40B4-BE49-F238E27FC236}">
                <a16:creationId xmlns:a16="http://schemas.microsoft.com/office/drawing/2014/main" id="{198524DE-F720-5051-6676-0915E0DAED21}"/>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263436" y="4031755"/>
            <a:ext cx="376398" cy="28229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4" descr="Icon">
            <a:extLst>
              <a:ext uri="{FF2B5EF4-FFF2-40B4-BE49-F238E27FC236}">
                <a16:creationId xmlns:a16="http://schemas.microsoft.com/office/drawing/2014/main" id="{02DE850B-FCA7-F563-F940-8087F62D6BC9}"/>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081571" y="4475936"/>
            <a:ext cx="239908" cy="17993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6" descr="Icon">
            <a:extLst>
              <a:ext uri="{FF2B5EF4-FFF2-40B4-BE49-F238E27FC236}">
                <a16:creationId xmlns:a16="http://schemas.microsoft.com/office/drawing/2014/main" id="{6EF4CB3B-2B6E-C2B8-F77F-C87304DE5E19}"/>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297011" y="4440055"/>
            <a:ext cx="266090" cy="1995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6" descr="Icon">
            <a:extLst>
              <a:ext uri="{FF2B5EF4-FFF2-40B4-BE49-F238E27FC236}">
                <a16:creationId xmlns:a16="http://schemas.microsoft.com/office/drawing/2014/main" id="{321382FD-7FD5-A330-5611-6E6ADC621C22}"/>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520128" y="5020314"/>
            <a:ext cx="524193" cy="29405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8" descr="Icon">
            <a:extLst>
              <a:ext uri="{FF2B5EF4-FFF2-40B4-BE49-F238E27FC236}">
                <a16:creationId xmlns:a16="http://schemas.microsoft.com/office/drawing/2014/main" id="{635C9F88-49FC-AE77-56DB-764E541EF783}"/>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08581" y="5430840"/>
            <a:ext cx="397154" cy="29786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Icon">
            <a:extLst>
              <a:ext uri="{FF2B5EF4-FFF2-40B4-BE49-F238E27FC236}">
                <a16:creationId xmlns:a16="http://schemas.microsoft.com/office/drawing/2014/main" id="{13F7C978-959E-3304-7A6A-0744932F2168}"/>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268969" y="5042726"/>
            <a:ext cx="284007" cy="16802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2" descr="Air France Logo, symbol, meaning, history, PNG, brand">
            <a:extLst>
              <a:ext uri="{FF2B5EF4-FFF2-40B4-BE49-F238E27FC236}">
                <a16:creationId xmlns:a16="http://schemas.microsoft.com/office/drawing/2014/main" id="{1BA5EDE8-6F3A-DB81-3241-AB19A896538A}"/>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658345" y="4452255"/>
            <a:ext cx="605585" cy="34064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4">
            <a:extLst>
              <a:ext uri="{FF2B5EF4-FFF2-40B4-BE49-F238E27FC236}">
                <a16:creationId xmlns:a16="http://schemas.microsoft.com/office/drawing/2014/main" id="{E211F84D-1445-0A83-6BB1-837FB257DFB1}"/>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026284" y="4724908"/>
            <a:ext cx="317211" cy="26800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EDF_logo - endloss">
            <a:extLst>
              <a:ext uri="{FF2B5EF4-FFF2-40B4-BE49-F238E27FC236}">
                <a16:creationId xmlns:a16="http://schemas.microsoft.com/office/drawing/2014/main" id="{9BE61B61-FCAB-C863-D996-85AB6340E008}"/>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663793" y="4003254"/>
            <a:ext cx="449518" cy="200761"/>
          </a:xfrm>
          <a:prstGeom prst="rect">
            <a:avLst/>
          </a:prstGeom>
          <a:noFill/>
          <a:extLst>
            <a:ext uri="{909E8E84-426E-40DD-AFC4-6F175D3DCCD1}">
              <a14:hiddenFill xmlns:a14="http://schemas.microsoft.com/office/drawing/2010/main">
                <a:solidFill>
                  <a:srgbClr val="FFFFFF"/>
                </a:solidFill>
              </a14:hiddenFill>
            </a:ext>
          </a:extLst>
        </p:spPr>
      </p:pic>
      <p:pic>
        <p:nvPicPr>
          <p:cNvPr id="61" name="Image 60" descr="Une image contenant Graphique, logo, Police, graphisme&#10;&#10;Description générée automatiquement">
            <a:extLst>
              <a:ext uri="{FF2B5EF4-FFF2-40B4-BE49-F238E27FC236}">
                <a16:creationId xmlns:a16="http://schemas.microsoft.com/office/drawing/2014/main" id="{E8EF2EF2-8B76-5655-2493-0B92924C3F32}"/>
              </a:ext>
            </a:extLst>
          </p:cNvPr>
          <p:cNvPicPr>
            <a:picLocks noChangeAspect="1"/>
          </p:cNvPicPr>
          <p:nvPr/>
        </p:nvPicPr>
        <p:blipFill>
          <a:blip r:embed="rId45"/>
          <a:stretch>
            <a:fillRect/>
          </a:stretch>
        </p:blipFill>
        <p:spPr>
          <a:xfrm>
            <a:off x="5879836" y="4259806"/>
            <a:ext cx="662525" cy="227205"/>
          </a:xfrm>
          <a:prstGeom prst="rect">
            <a:avLst/>
          </a:prstGeom>
        </p:spPr>
      </p:pic>
      <p:pic>
        <p:nvPicPr>
          <p:cNvPr id="1028" name="Picture 4" descr="undefined">
            <a:extLst>
              <a:ext uri="{FF2B5EF4-FFF2-40B4-BE49-F238E27FC236}">
                <a16:creationId xmlns:a16="http://schemas.microsoft.com/office/drawing/2014/main" id="{E2756EF5-898B-0ADD-D97B-5D9220DD2E9E}"/>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250150" y="5377713"/>
            <a:ext cx="353137" cy="314613"/>
          </a:xfrm>
          <a:prstGeom prst="rect">
            <a:avLst/>
          </a:prstGeom>
          <a:noFill/>
          <a:extLst>
            <a:ext uri="{909E8E84-426E-40DD-AFC4-6F175D3DCCD1}">
              <a14:hiddenFill xmlns:a14="http://schemas.microsoft.com/office/drawing/2010/main">
                <a:solidFill>
                  <a:srgbClr val="FFFFFF"/>
                </a:solidFill>
              </a14:hiddenFill>
            </a:ext>
          </a:extLst>
        </p:spPr>
      </p:pic>
      <p:sp>
        <p:nvSpPr>
          <p:cNvPr id="1055" name="Ellipse 1054">
            <a:extLst>
              <a:ext uri="{FF2B5EF4-FFF2-40B4-BE49-F238E27FC236}">
                <a16:creationId xmlns:a16="http://schemas.microsoft.com/office/drawing/2014/main" id="{9D3FC653-DF3B-4C9A-FE32-7E72ED8E616F}"/>
              </a:ext>
            </a:extLst>
          </p:cNvPr>
          <p:cNvSpPr/>
          <p:nvPr/>
        </p:nvSpPr>
        <p:spPr>
          <a:xfrm>
            <a:off x="344614" y="1823216"/>
            <a:ext cx="216000" cy="216000"/>
          </a:xfrm>
          <a:prstGeom prst="ellipse">
            <a:avLst/>
          </a:prstGeom>
          <a:solidFill>
            <a:schemeClr val="bg2">
              <a:lumMod val="95000"/>
            </a:schemeClr>
          </a:solidFill>
          <a:ln w="19050">
            <a:solidFill>
              <a:schemeClr val="bg2">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7" name="ZoneTexte 1056">
            <a:extLst>
              <a:ext uri="{FF2B5EF4-FFF2-40B4-BE49-F238E27FC236}">
                <a16:creationId xmlns:a16="http://schemas.microsoft.com/office/drawing/2014/main" id="{00084999-FCB2-42A8-F0B0-59E4B31FC67B}"/>
              </a:ext>
            </a:extLst>
          </p:cNvPr>
          <p:cNvSpPr txBox="1"/>
          <p:nvPr/>
        </p:nvSpPr>
        <p:spPr>
          <a:xfrm>
            <a:off x="560614" y="1822976"/>
            <a:ext cx="3312000" cy="216000"/>
          </a:xfrm>
          <a:prstGeom prst="rect">
            <a:avLst/>
          </a:prstGeom>
          <a:noFill/>
        </p:spPr>
        <p:txBody>
          <a:bodyPr wrap="square" anchor="ctr">
            <a:spAutoFit/>
          </a:bodyPr>
          <a:lstStyle/>
          <a:p>
            <a:r>
              <a:rPr lang="fr-FR" sz="1000">
                <a:solidFill>
                  <a:schemeClr val="bg2">
                    <a:lumMod val="50000"/>
                  </a:schemeClr>
                </a:solidFill>
              </a:rPr>
              <a:t>Grands comptes adhérents Pacte PME labellisés RFAR</a:t>
            </a:r>
            <a:endParaRPr lang="en-GB" sz="1000">
              <a:solidFill>
                <a:schemeClr val="bg2">
                  <a:lumMod val="50000"/>
                </a:schemeClr>
              </a:solidFill>
              <a:cs typeface="Arial"/>
            </a:endParaRPr>
          </a:p>
        </p:txBody>
      </p:sp>
      <p:sp>
        <p:nvSpPr>
          <p:cNvPr id="1059" name="Ellipse 1058">
            <a:extLst>
              <a:ext uri="{FF2B5EF4-FFF2-40B4-BE49-F238E27FC236}">
                <a16:creationId xmlns:a16="http://schemas.microsoft.com/office/drawing/2014/main" id="{217A0CFD-F118-CC5C-EA85-A28E0D7DCBD8}"/>
              </a:ext>
            </a:extLst>
          </p:cNvPr>
          <p:cNvSpPr/>
          <p:nvPr/>
        </p:nvSpPr>
        <p:spPr>
          <a:xfrm>
            <a:off x="344614" y="1522732"/>
            <a:ext cx="216000" cy="216000"/>
          </a:xfrm>
          <a:prstGeom prst="ellipse">
            <a:avLst/>
          </a:prstGeom>
          <a:solidFill>
            <a:schemeClr val="bg2"/>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0" name="ZoneTexte 1059">
            <a:extLst>
              <a:ext uri="{FF2B5EF4-FFF2-40B4-BE49-F238E27FC236}">
                <a16:creationId xmlns:a16="http://schemas.microsoft.com/office/drawing/2014/main" id="{28124FCC-51DB-51D7-C979-A7059D14C05A}"/>
              </a:ext>
            </a:extLst>
          </p:cNvPr>
          <p:cNvSpPr txBox="1"/>
          <p:nvPr/>
        </p:nvSpPr>
        <p:spPr>
          <a:xfrm>
            <a:off x="560614" y="1521199"/>
            <a:ext cx="2376000" cy="216000"/>
          </a:xfrm>
          <a:prstGeom prst="rect">
            <a:avLst/>
          </a:prstGeom>
          <a:noFill/>
        </p:spPr>
        <p:txBody>
          <a:bodyPr wrap="square" anchor="ctr">
            <a:spAutoFit/>
          </a:bodyPr>
          <a:lstStyle/>
          <a:p>
            <a:r>
              <a:rPr lang="fr-FR" sz="1000">
                <a:solidFill>
                  <a:schemeClr val="bg2">
                    <a:lumMod val="50000"/>
                  </a:schemeClr>
                </a:solidFill>
              </a:rPr>
              <a:t>Grands comptes adhérents Pacte PME</a:t>
            </a:r>
            <a:endParaRPr lang="en-GB" sz="1000">
              <a:solidFill>
                <a:schemeClr val="bg2">
                  <a:lumMod val="50000"/>
                </a:schemeClr>
              </a:solidFill>
              <a:cs typeface="Arial"/>
            </a:endParaRPr>
          </a:p>
        </p:txBody>
      </p:sp>
    </p:spTree>
    <p:extLst>
      <p:ext uri="{BB962C8B-B14F-4D97-AF65-F5344CB8AC3E}">
        <p14:creationId xmlns:p14="http://schemas.microsoft.com/office/powerpoint/2010/main" val="357552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C39EDF9-A7E3-2394-AA05-24A859291812}"/>
              </a:ext>
            </a:extLst>
          </p:cNvPr>
          <p:cNvSpPr>
            <a:spLocks noGrp="1"/>
          </p:cNvSpPr>
          <p:nvPr>
            <p:ph type="ftr" idx="11"/>
          </p:nvPr>
        </p:nvSpPr>
        <p:spPr/>
        <p:txBody>
          <a:bodyPr/>
          <a:lstStyle/>
          <a:p>
            <a:r>
              <a:rPr lang="fr-FR"/>
              <a:t>Observatoire 2023-2024</a:t>
            </a:r>
          </a:p>
        </p:txBody>
      </p:sp>
      <p:sp>
        <p:nvSpPr>
          <p:cNvPr id="3" name="Espace réservé du numéro de diapositive 2">
            <a:extLst>
              <a:ext uri="{FF2B5EF4-FFF2-40B4-BE49-F238E27FC236}">
                <a16:creationId xmlns:a16="http://schemas.microsoft.com/office/drawing/2014/main" id="{6B1702DD-5723-2E80-FEA6-AD7E19FBB8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pic>
        <p:nvPicPr>
          <p:cNvPr id="5" name="Graphique 4">
            <a:extLst>
              <a:ext uri="{FF2B5EF4-FFF2-40B4-BE49-F238E27FC236}">
                <a16:creationId xmlns:a16="http://schemas.microsoft.com/office/drawing/2014/main" id="{203F331B-208B-2FF7-6A71-74ED352D5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05375" y="2286000"/>
            <a:ext cx="2381250" cy="2286000"/>
          </a:xfrm>
          <a:prstGeom prst="rect">
            <a:avLst/>
          </a:prstGeom>
        </p:spPr>
      </p:pic>
      <p:sp>
        <p:nvSpPr>
          <p:cNvPr id="6" name="ZoneTexte 5">
            <a:extLst>
              <a:ext uri="{FF2B5EF4-FFF2-40B4-BE49-F238E27FC236}">
                <a16:creationId xmlns:a16="http://schemas.microsoft.com/office/drawing/2014/main" id="{5EB4D4D6-38A1-E3DB-E28B-FAF88169682F}"/>
              </a:ext>
            </a:extLst>
          </p:cNvPr>
          <p:cNvSpPr txBox="1"/>
          <p:nvPr/>
        </p:nvSpPr>
        <p:spPr>
          <a:xfrm>
            <a:off x="3414000" y="2799000"/>
            <a:ext cx="5364000" cy="1260000"/>
          </a:xfrm>
          <a:prstGeom prst="rect">
            <a:avLst/>
          </a:prstGeom>
          <a:noFill/>
        </p:spPr>
        <p:txBody>
          <a:bodyPr wrap="square" rtlCol="0" anchor="ctr">
            <a:noAutofit/>
          </a:bodyPr>
          <a:lstStyle/>
          <a:p>
            <a:pPr algn="ctr"/>
            <a:r>
              <a:rPr lang="fr-FR" sz="4000" cap="all">
                <a:latin typeface="Arial Black" panose="020B0A04020102020204" pitchFamily="34" charset="0"/>
              </a:rPr>
              <a:t>Les trophées</a:t>
            </a:r>
          </a:p>
          <a:p>
            <a:pPr algn="ctr"/>
            <a:r>
              <a:rPr lang="fr-FR" sz="3600" cap="all">
                <a:latin typeface="Arial Black" panose="020B0A04020102020204" pitchFamily="34" charset="0"/>
              </a:rPr>
              <a:t>Pacte PME 2024</a:t>
            </a:r>
          </a:p>
        </p:txBody>
      </p:sp>
    </p:spTree>
    <p:extLst>
      <p:ext uri="{BB962C8B-B14F-4D97-AF65-F5344CB8AC3E}">
        <p14:creationId xmlns:p14="http://schemas.microsoft.com/office/powerpoint/2010/main" val="4110119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20B3D24-C9FB-81A9-86A6-1A811D5E7B99}"/>
              </a:ext>
            </a:extLst>
          </p:cNvPr>
          <p:cNvSpPr>
            <a:spLocks noGrp="1"/>
          </p:cNvSpPr>
          <p:nvPr>
            <p:ph type="ftr" idx="11"/>
          </p:nvPr>
        </p:nvSpPr>
        <p:spPr/>
        <p:txBody>
          <a:bodyPr/>
          <a:lstStyle/>
          <a:p>
            <a:r>
              <a:rPr lang="fr-FR"/>
              <a:t>Observatoire 2023-2024</a:t>
            </a:r>
          </a:p>
        </p:txBody>
      </p:sp>
      <p:sp>
        <p:nvSpPr>
          <p:cNvPr id="3" name="Titre 2">
            <a:extLst>
              <a:ext uri="{FF2B5EF4-FFF2-40B4-BE49-F238E27FC236}">
                <a16:creationId xmlns:a16="http://schemas.microsoft.com/office/drawing/2014/main" id="{449F8C43-F462-8C62-D487-C78F2B747D31}"/>
              </a:ext>
            </a:extLst>
          </p:cNvPr>
          <p:cNvSpPr>
            <a:spLocks noGrp="1"/>
          </p:cNvSpPr>
          <p:nvPr>
            <p:ph type="title"/>
          </p:nvPr>
        </p:nvSpPr>
        <p:spPr/>
        <p:txBody>
          <a:bodyPr/>
          <a:lstStyle/>
          <a:p>
            <a:r>
              <a:rPr lang="fr-FR"/>
              <a:t>Règles du jeu</a:t>
            </a:r>
          </a:p>
        </p:txBody>
      </p:sp>
      <p:sp>
        <p:nvSpPr>
          <p:cNvPr id="4" name="Espace réservé du numéro de diapositive 3">
            <a:extLst>
              <a:ext uri="{FF2B5EF4-FFF2-40B4-BE49-F238E27FC236}">
                <a16:creationId xmlns:a16="http://schemas.microsoft.com/office/drawing/2014/main" id="{A9065AF6-20FC-79EE-0753-602E125532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9</a:t>
            </a:fld>
            <a:endParaRPr lang="fr-FR"/>
          </a:p>
        </p:txBody>
      </p:sp>
      <p:sp>
        <p:nvSpPr>
          <p:cNvPr id="5" name="Espace réservé du texte 4">
            <a:extLst>
              <a:ext uri="{FF2B5EF4-FFF2-40B4-BE49-F238E27FC236}">
                <a16:creationId xmlns:a16="http://schemas.microsoft.com/office/drawing/2014/main" id="{6FBB6896-89F7-16BF-20FA-F4C52DAB6B73}"/>
              </a:ext>
            </a:extLst>
          </p:cNvPr>
          <p:cNvSpPr>
            <a:spLocks noGrp="1"/>
          </p:cNvSpPr>
          <p:nvPr>
            <p:ph type="body" sz="quarter" idx="13"/>
          </p:nvPr>
        </p:nvSpPr>
        <p:spPr/>
        <p:txBody>
          <a:bodyPr/>
          <a:lstStyle/>
          <a:p>
            <a:pPr>
              <a:spcAft>
                <a:spcPts val="600"/>
              </a:spcAft>
            </a:pPr>
            <a:r>
              <a:rPr lang="fr-FR" sz="1800"/>
              <a:t>Pacte PME a décidé de valoriser les résultats </a:t>
            </a:r>
            <a:r>
              <a:rPr lang="fr-FR" sz="1800" b="0" i="0" u="none" strike="noStrike" baseline="0">
                <a:solidFill>
                  <a:srgbClr val="000000"/>
                </a:solidFill>
              </a:rPr>
              <a:t>considérés comme remarquables et attestant de la grande qualité du travail fourni par </a:t>
            </a:r>
            <a:r>
              <a:rPr lang="fr-FR" sz="1800">
                <a:solidFill>
                  <a:srgbClr val="000000"/>
                </a:solidFill>
              </a:rPr>
              <a:t>certaines </a:t>
            </a:r>
            <a:r>
              <a:rPr lang="fr-FR" sz="1800" b="0" i="0" u="none" strike="noStrike" baseline="0">
                <a:solidFill>
                  <a:srgbClr val="000000"/>
                </a:solidFill>
              </a:rPr>
              <a:t>équipes pour y parvenir tout au long de l'année, </a:t>
            </a:r>
            <a:r>
              <a:rPr lang="fr-FR" sz="1800">
                <a:solidFill>
                  <a:srgbClr val="000000"/>
                </a:solidFill>
              </a:rPr>
              <a:t>sur la globalité des critères PACTE PME</a:t>
            </a:r>
            <a:endParaRPr lang="fr-FR" sz="1800" b="1">
              <a:solidFill>
                <a:srgbClr val="000000"/>
              </a:solidFill>
            </a:endParaRPr>
          </a:p>
          <a:p>
            <a:pPr>
              <a:spcAft>
                <a:spcPts val="600"/>
              </a:spcAft>
            </a:pPr>
            <a:r>
              <a:rPr lang="fr-FR" sz="1800">
                <a:solidFill>
                  <a:srgbClr val="000000"/>
                </a:solidFill>
              </a:rPr>
              <a:t>Les critères de sélection dans l’attribution des trophées ont été : </a:t>
            </a:r>
            <a:endParaRPr lang="fr-FR" sz="1800"/>
          </a:p>
          <a:p>
            <a:pPr marL="540000">
              <a:spcAft>
                <a:spcPts val="600"/>
              </a:spcAft>
            </a:pPr>
            <a:r>
              <a:rPr lang="fr-FR" sz="1500"/>
              <a:t>Le fait de participer à l’exercice de l’observatoire, d’y adjoindre un plan d’action de progrès</a:t>
            </a:r>
            <a:br>
              <a:rPr lang="fr-FR" sz="1500"/>
            </a:br>
            <a:r>
              <a:rPr lang="fr-FR" sz="1500"/>
              <a:t>et d’obtenir une note globale A</a:t>
            </a:r>
          </a:p>
          <a:p>
            <a:pPr marL="540000">
              <a:spcAft>
                <a:spcPts val="600"/>
              </a:spcAft>
            </a:pPr>
            <a:r>
              <a:rPr lang="fr-FR" sz="1500"/>
              <a:t>Les taux de satisfaction obtenus au baromètre sur la globalité du périmètre Observatoire, en appréciant leur progression par rapport au dernier baromètre 2021 et leur positionnement élevé au sein du panel PACTE PME </a:t>
            </a:r>
          </a:p>
          <a:p>
            <a:pPr marL="540000">
              <a:spcAft>
                <a:spcPts val="600"/>
              </a:spcAft>
            </a:pPr>
            <a:r>
              <a:rPr lang="fr-FR" sz="1500"/>
              <a:t>La qualité du plan d’action proposé au regard des progrès à accomplir sur thèmes perfectibles, sa complétude au regard du périmètre des thèmes PACTE PME, la cohérence des ressources allouées et des priorités d’action identifiées au regard des enjeux, l’inclusion d’innovations, éventuellement en lien avec les programmes avancés PACTE PME</a:t>
            </a:r>
          </a:p>
        </p:txBody>
      </p:sp>
    </p:spTree>
    <p:extLst>
      <p:ext uri="{BB962C8B-B14F-4D97-AF65-F5344CB8AC3E}">
        <p14:creationId xmlns:p14="http://schemas.microsoft.com/office/powerpoint/2010/main" val="1600781475"/>
      </p:ext>
    </p:extLst>
  </p:cSld>
  <p:clrMapOvr>
    <a:masterClrMapping/>
  </p:clrMapOvr>
</p:sld>
</file>

<file path=ppt/theme/theme1.xml><?xml version="1.0" encoding="utf-8"?>
<a:theme xmlns:a="http://schemas.openxmlformats.org/drawingml/2006/main" name="Thème Office">
  <a:themeElements>
    <a:clrScheme name="Pacte PME">
      <a:dk1>
        <a:srgbClr val="000000"/>
      </a:dk1>
      <a:lt1>
        <a:srgbClr val="4F80C2"/>
      </a:lt1>
      <a:dk2>
        <a:srgbClr val="2C2E7B"/>
      </a:dk2>
      <a:lt2>
        <a:srgbClr val="FFFFFF"/>
      </a:lt2>
      <a:accent1>
        <a:srgbClr val="83BDEB"/>
      </a:accent1>
      <a:accent2>
        <a:srgbClr val="ED7D31"/>
      </a:accent2>
      <a:accent3>
        <a:srgbClr val="FFC740"/>
      </a:accent3>
      <a:accent4>
        <a:srgbClr val="70AD47"/>
      </a:accent4>
      <a:accent5>
        <a:srgbClr val="7F7F7F"/>
      </a:accent5>
      <a:accent6>
        <a:srgbClr val="FF0000"/>
      </a:accent6>
      <a:hlink>
        <a:srgbClr val="4F80C2"/>
      </a:hlink>
      <a:folHlink>
        <a:srgbClr val="4F80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1218</Words>
  <Application>Microsoft Office PowerPoint</Application>
  <PresentationFormat>Grand écran</PresentationFormat>
  <Paragraphs>195</Paragraphs>
  <Slides>11</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 Black</vt:lpstr>
      <vt:lpstr>Wingdings</vt:lpstr>
      <vt:lpstr>Arial</vt:lpstr>
      <vt:lpstr>Calibri</vt:lpstr>
      <vt:lpstr>Thème Office</vt:lpstr>
      <vt:lpstr>Présentation PowerPoint</vt:lpstr>
      <vt:lpstr>Résultat global du baromètre Pacte PME</vt:lpstr>
      <vt:lpstr>Résultat global du baromètre Pacte PME</vt:lpstr>
      <vt:lpstr>Résultat global du baromètre Pacte PME</vt:lpstr>
      <vt:lpstr>Quels enseignements transverses selon les thèmes ?</vt:lpstr>
      <vt:lpstr>Recommandations clés par thématique</vt:lpstr>
      <vt:lpstr>Apportez plus de valeur à vos PME (et à vous-même !) rejoignez l’Observatoire !</vt:lpstr>
      <vt:lpstr>Présentation PowerPoint</vt:lpstr>
      <vt:lpstr>Règles du jeu</vt:lpstr>
      <vt:lpstr>Lauréats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Observatoire - 2023-2024  Synthèse baromètre</dc:title>
  <dc:creator>Camille PLET</dc:creator>
  <cp:lastModifiedBy>AISSA Dalila</cp:lastModifiedBy>
  <cp:revision>9</cp:revision>
  <cp:lastPrinted>2024-05-30T17:39:15Z</cp:lastPrinted>
  <dcterms:created xsi:type="dcterms:W3CDTF">2022-12-20T11:23:44Z</dcterms:created>
  <dcterms:modified xsi:type="dcterms:W3CDTF">2024-06-19T14:59:48Z</dcterms:modified>
</cp:coreProperties>
</file>